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56" r:id="rId2"/>
    <p:sldId id="315" r:id="rId3"/>
    <p:sldId id="317" r:id="rId4"/>
    <p:sldId id="297" r:id="rId5"/>
    <p:sldId id="296" r:id="rId6"/>
    <p:sldId id="258" r:id="rId7"/>
    <p:sldId id="275" r:id="rId8"/>
    <p:sldId id="304" r:id="rId9"/>
    <p:sldId id="305" r:id="rId10"/>
    <p:sldId id="306" r:id="rId11"/>
    <p:sldId id="307" r:id="rId12"/>
    <p:sldId id="299" r:id="rId13"/>
    <p:sldId id="318" r:id="rId14"/>
    <p:sldId id="308" r:id="rId15"/>
    <p:sldId id="309" r:id="rId16"/>
    <p:sldId id="310" r:id="rId17"/>
    <p:sldId id="311" r:id="rId18"/>
    <p:sldId id="312" r:id="rId19"/>
    <p:sldId id="313" r:id="rId20"/>
    <p:sldId id="319" r:id="rId21"/>
    <p:sldId id="321" r:id="rId22"/>
    <p:sldId id="300" r:id="rId23"/>
    <p:sldId id="320" r:id="rId24"/>
    <p:sldId id="323" r:id="rId25"/>
    <p:sldId id="324" r:id="rId26"/>
    <p:sldId id="322" r:id="rId27"/>
    <p:sldId id="269" r:id="rId28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99465C-2016-446D-BB60-F6DC8577CDB6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C70C0F9C-59BF-4A2E-B431-FF0D64D25130}">
      <dgm:prSet phldrT="[Text]"/>
      <dgm:spPr/>
      <dgm:t>
        <a:bodyPr/>
        <a:lstStyle/>
        <a:p>
          <a:r>
            <a:rPr lang="en-US" dirty="0" smtClean="0"/>
            <a:t>Basics (obligatory modules)</a:t>
          </a:r>
          <a:endParaRPr lang="bg-BG" dirty="0"/>
        </a:p>
      </dgm:t>
    </dgm:pt>
    <dgm:pt modelId="{13285DF5-27BB-4992-9936-64A6141C8F1B}" type="parTrans" cxnId="{C8D5D463-F10C-46E3-8E32-DAA53D56F8A0}">
      <dgm:prSet/>
      <dgm:spPr/>
      <dgm:t>
        <a:bodyPr/>
        <a:lstStyle/>
        <a:p>
          <a:endParaRPr lang="bg-BG"/>
        </a:p>
      </dgm:t>
    </dgm:pt>
    <dgm:pt modelId="{EEC1EBE9-35F0-489D-B6D0-3027A8C225C5}" type="sibTrans" cxnId="{C8D5D463-F10C-46E3-8E32-DAA53D56F8A0}">
      <dgm:prSet/>
      <dgm:spPr/>
      <dgm:t>
        <a:bodyPr/>
        <a:lstStyle/>
        <a:p>
          <a:endParaRPr lang="bg-BG"/>
        </a:p>
      </dgm:t>
    </dgm:pt>
    <dgm:pt modelId="{D3E6A2DB-3B20-4CED-86FB-8614A72C0C3C}">
      <dgm:prSet phldrT="[Text]"/>
      <dgm:spPr/>
      <dgm:t>
        <a:bodyPr/>
        <a:lstStyle/>
        <a:p>
          <a:r>
            <a:rPr lang="en-US" dirty="0" smtClean="0"/>
            <a:t>DB Integration</a:t>
          </a:r>
          <a:endParaRPr lang="bg-BG" dirty="0"/>
        </a:p>
      </dgm:t>
    </dgm:pt>
    <dgm:pt modelId="{9CD50137-02B6-43E7-B97A-F91C872EA9D0}" type="parTrans" cxnId="{827AB72B-202B-4D29-B449-F4846446CB2B}">
      <dgm:prSet/>
      <dgm:spPr/>
      <dgm:t>
        <a:bodyPr/>
        <a:lstStyle/>
        <a:p>
          <a:endParaRPr lang="bg-BG"/>
        </a:p>
      </dgm:t>
    </dgm:pt>
    <dgm:pt modelId="{1D985C05-1B58-4ED3-BC4D-7C38354D887B}" type="sibTrans" cxnId="{827AB72B-202B-4D29-B449-F4846446CB2B}">
      <dgm:prSet/>
      <dgm:spPr/>
      <dgm:t>
        <a:bodyPr/>
        <a:lstStyle/>
        <a:p>
          <a:endParaRPr lang="bg-BG"/>
        </a:p>
      </dgm:t>
    </dgm:pt>
    <dgm:pt modelId="{8B283879-B7FC-4732-BA41-E3FCFB22BDE9}">
      <dgm:prSet phldrT="[Text]"/>
      <dgm:spPr/>
      <dgm:t>
        <a:bodyPr/>
        <a:lstStyle/>
        <a:p>
          <a:r>
            <a:rPr lang="en-US" dirty="0" smtClean="0"/>
            <a:t>Specialization (elective modules)</a:t>
          </a:r>
          <a:endParaRPr lang="bg-BG" dirty="0"/>
        </a:p>
      </dgm:t>
    </dgm:pt>
    <dgm:pt modelId="{691FDFD3-8154-4738-86D4-51A0D8583812}" type="parTrans" cxnId="{F5BBD2F0-8AA5-45FB-ADBC-E7B8D69D7F21}">
      <dgm:prSet/>
      <dgm:spPr/>
      <dgm:t>
        <a:bodyPr/>
        <a:lstStyle/>
        <a:p>
          <a:endParaRPr lang="bg-BG"/>
        </a:p>
      </dgm:t>
    </dgm:pt>
    <dgm:pt modelId="{F38B8C55-46CC-457B-BEDA-29BFD8B326B8}" type="sibTrans" cxnId="{F5BBD2F0-8AA5-45FB-ADBC-E7B8D69D7F21}">
      <dgm:prSet/>
      <dgm:spPr/>
      <dgm:t>
        <a:bodyPr/>
        <a:lstStyle/>
        <a:p>
          <a:endParaRPr lang="bg-BG"/>
        </a:p>
      </dgm:t>
    </dgm:pt>
    <dgm:pt modelId="{B59E7D45-8A4B-4ACB-8FE4-D967EADBF9AE}">
      <dgm:prSet phldrT="[Text]"/>
      <dgm:spPr/>
      <dgm:t>
        <a:bodyPr/>
        <a:lstStyle/>
        <a:p>
          <a:r>
            <a:rPr lang="en-US" dirty="0" smtClean="0"/>
            <a:t>Elective 1 </a:t>
          </a:r>
          <a:endParaRPr lang="bg-BG" dirty="0"/>
        </a:p>
      </dgm:t>
    </dgm:pt>
    <dgm:pt modelId="{0D00B9BC-0D50-41F7-9592-14FFF48A9E63}" type="parTrans" cxnId="{97B26988-7F64-4690-9612-B4EC8B44D5F6}">
      <dgm:prSet/>
      <dgm:spPr/>
      <dgm:t>
        <a:bodyPr/>
        <a:lstStyle/>
        <a:p>
          <a:endParaRPr lang="bg-BG"/>
        </a:p>
      </dgm:t>
    </dgm:pt>
    <dgm:pt modelId="{8589E200-19C9-40FF-9CE8-1D1CE17A5767}" type="sibTrans" cxnId="{97B26988-7F64-4690-9612-B4EC8B44D5F6}">
      <dgm:prSet/>
      <dgm:spPr/>
      <dgm:t>
        <a:bodyPr/>
        <a:lstStyle/>
        <a:p>
          <a:endParaRPr lang="bg-BG"/>
        </a:p>
      </dgm:t>
    </dgm:pt>
    <dgm:pt modelId="{4F5E72AD-DE61-4E47-847C-D967E54BB392}">
      <dgm:prSet phldrT="[Text]"/>
      <dgm:spPr/>
      <dgm:t>
        <a:bodyPr/>
        <a:lstStyle/>
        <a:p>
          <a:r>
            <a:rPr lang="en-US" dirty="0" smtClean="0"/>
            <a:t>Elective 2</a:t>
          </a:r>
          <a:endParaRPr lang="bg-BG" dirty="0"/>
        </a:p>
      </dgm:t>
    </dgm:pt>
    <dgm:pt modelId="{54797696-476E-4C9E-939D-1FE34E8AC540}" type="parTrans" cxnId="{22793301-D70E-4221-9896-8AC8681E8A71}">
      <dgm:prSet/>
      <dgm:spPr/>
      <dgm:t>
        <a:bodyPr/>
        <a:lstStyle/>
        <a:p>
          <a:endParaRPr lang="bg-BG"/>
        </a:p>
      </dgm:t>
    </dgm:pt>
    <dgm:pt modelId="{8780854D-DB8D-47F0-BA2E-0A2C5EF44CF7}" type="sibTrans" cxnId="{22793301-D70E-4221-9896-8AC8681E8A71}">
      <dgm:prSet/>
      <dgm:spPr/>
      <dgm:t>
        <a:bodyPr/>
        <a:lstStyle/>
        <a:p>
          <a:endParaRPr lang="bg-BG"/>
        </a:p>
      </dgm:t>
    </dgm:pt>
    <dgm:pt modelId="{EE1C6F13-F238-42BD-9836-B4E68091A566}">
      <dgm:prSet phldrT="[Text]"/>
      <dgm:spPr/>
      <dgm:t>
        <a:bodyPr/>
        <a:lstStyle/>
        <a:p>
          <a:r>
            <a:rPr lang="en-US" dirty="0" smtClean="0"/>
            <a:t>Practical development</a:t>
          </a:r>
          <a:endParaRPr lang="bg-BG" dirty="0"/>
        </a:p>
      </dgm:t>
    </dgm:pt>
    <dgm:pt modelId="{20EB9704-F8DB-4840-B459-80D7DBEBA053}" type="parTrans" cxnId="{7AC243A6-32CD-4295-A294-5E0203EB6CA2}">
      <dgm:prSet/>
      <dgm:spPr/>
      <dgm:t>
        <a:bodyPr/>
        <a:lstStyle/>
        <a:p>
          <a:endParaRPr lang="bg-BG"/>
        </a:p>
      </dgm:t>
    </dgm:pt>
    <dgm:pt modelId="{43EFE005-0147-4CE9-92C7-1C3AC6EEA915}" type="sibTrans" cxnId="{7AC243A6-32CD-4295-A294-5E0203EB6CA2}">
      <dgm:prSet/>
      <dgm:spPr/>
      <dgm:t>
        <a:bodyPr/>
        <a:lstStyle/>
        <a:p>
          <a:endParaRPr lang="bg-BG"/>
        </a:p>
      </dgm:t>
    </dgm:pt>
    <dgm:pt modelId="{8D0B17C6-FC02-40CB-8A4B-925D0C2BF174}">
      <dgm:prSet phldrT="[Text]"/>
      <dgm:spPr/>
      <dgm:t>
        <a:bodyPr/>
        <a:lstStyle/>
        <a:p>
          <a:r>
            <a:rPr lang="en-US" dirty="0" smtClean="0"/>
            <a:t>Elective 3</a:t>
          </a:r>
          <a:endParaRPr lang="bg-BG" dirty="0"/>
        </a:p>
      </dgm:t>
    </dgm:pt>
    <dgm:pt modelId="{88D9BFAA-E669-444F-9E86-295AAEEDC97E}" type="parTrans" cxnId="{043964D9-209F-41CA-B8F6-2AB91E2EB8F5}">
      <dgm:prSet/>
      <dgm:spPr/>
      <dgm:t>
        <a:bodyPr/>
        <a:lstStyle/>
        <a:p>
          <a:endParaRPr lang="bg-BG"/>
        </a:p>
      </dgm:t>
    </dgm:pt>
    <dgm:pt modelId="{EA15A625-9CB3-431D-8C60-05FA6096B57E}" type="sibTrans" cxnId="{043964D9-209F-41CA-B8F6-2AB91E2EB8F5}">
      <dgm:prSet/>
      <dgm:spPr/>
      <dgm:t>
        <a:bodyPr/>
        <a:lstStyle/>
        <a:p>
          <a:endParaRPr lang="bg-BG"/>
        </a:p>
      </dgm:t>
    </dgm:pt>
    <dgm:pt modelId="{1C136292-F72F-4547-B7B7-4F523B61FBCA}">
      <dgm:prSet phldrT="[Text]"/>
      <dgm:spPr/>
      <dgm:t>
        <a:bodyPr/>
        <a:lstStyle/>
        <a:p>
          <a:r>
            <a:rPr lang="en-US" dirty="0" smtClean="0"/>
            <a:t>Coursework 2</a:t>
          </a:r>
          <a:endParaRPr lang="bg-BG" dirty="0"/>
        </a:p>
      </dgm:t>
    </dgm:pt>
    <dgm:pt modelId="{89248DA2-B0F6-4080-96EC-C604681DD4D2}" type="parTrans" cxnId="{14740DAF-8650-4C79-8A06-4AA404D0335D}">
      <dgm:prSet/>
      <dgm:spPr/>
      <dgm:t>
        <a:bodyPr/>
        <a:lstStyle/>
        <a:p>
          <a:endParaRPr lang="bg-BG"/>
        </a:p>
      </dgm:t>
    </dgm:pt>
    <dgm:pt modelId="{3802FA45-ED6A-4C21-98C3-1066250F595C}" type="sibTrans" cxnId="{14740DAF-8650-4C79-8A06-4AA404D0335D}">
      <dgm:prSet/>
      <dgm:spPr/>
      <dgm:t>
        <a:bodyPr/>
        <a:lstStyle/>
        <a:p>
          <a:endParaRPr lang="bg-BG"/>
        </a:p>
      </dgm:t>
    </dgm:pt>
    <dgm:pt modelId="{38513783-C451-4547-8AE1-672DDC038E42}">
      <dgm:prSet phldrT="[Text]"/>
      <dgm:spPr/>
      <dgm:t>
        <a:bodyPr/>
        <a:lstStyle/>
        <a:p>
          <a:r>
            <a:rPr lang="en-US" dirty="0" smtClean="0"/>
            <a:t>Pattern &amp;  Frameworks</a:t>
          </a:r>
          <a:endParaRPr lang="bg-BG" dirty="0"/>
        </a:p>
      </dgm:t>
    </dgm:pt>
    <dgm:pt modelId="{9461C199-7964-4BE0-B164-F373F0020C54}" type="parTrans" cxnId="{059BCFC0-8039-407A-AF5C-8904D526A05F}">
      <dgm:prSet/>
      <dgm:spPr/>
    </dgm:pt>
    <dgm:pt modelId="{D533CE63-52CD-4A29-9956-A4D64F864ED0}" type="sibTrans" cxnId="{059BCFC0-8039-407A-AF5C-8904D526A05F}">
      <dgm:prSet/>
      <dgm:spPr/>
    </dgm:pt>
    <dgm:pt modelId="{94990BBC-5965-45FF-8B42-44F21CCA205C}">
      <dgm:prSet phldrT="[Text]"/>
      <dgm:spPr/>
      <dgm:t>
        <a:bodyPr/>
        <a:lstStyle/>
        <a:p>
          <a:r>
            <a:rPr lang="en-US" dirty="0" smtClean="0"/>
            <a:t>Practicum Java</a:t>
          </a:r>
          <a:endParaRPr lang="bg-BG" dirty="0"/>
        </a:p>
      </dgm:t>
    </dgm:pt>
    <dgm:pt modelId="{D7DFF839-F59C-4872-BE62-D7F67CEFC51F}" type="parTrans" cxnId="{9AAA8C51-CAFE-48B3-9876-0F88AD8DFEFE}">
      <dgm:prSet/>
      <dgm:spPr/>
    </dgm:pt>
    <dgm:pt modelId="{9514DBFC-450F-4092-B1D5-13D675A980F3}" type="sibTrans" cxnId="{9AAA8C51-CAFE-48B3-9876-0F88AD8DFEFE}">
      <dgm:prSet/>
      <dgm:spPr/>
    </dgm:pt>
    <dgm:pt modelId="{00FB22A2-5676-4B6E-8168-7953055BA290}">
      <dgm:prSet phldrT="[Text]"/>
      <dgm:spPr/>
      <dgm:t>
        <a:bodyPr/>
        <a:lstStyle/>
        <a:p>
          <a:r>
            <a:rPr lang="en-US" dirty="0" smtClean="0"/>
            <a:t>Internet Programming Environments </a:t>
          </a:r>
          <a:endParaRPr lang="bg-BG" dirty="0"/>
        </a:p>
      </dgm:t>
    </dgm:pt>
    <dgm:pt modelId="{1AFA2542-4BEC-468D-8D76-F67075C26639}" type="sibTrans" cxnId="{AE57D207-938F-4290-98D5-98B0274CC11D}">
      <dgm:prSet/>
      <dgm:spPr/>
      <dgm:t>
        <a:bodyPr/>
        <a:lstStyle/>
        <a:p>
          <a:endParaRPr lang="bg-BG"/>
        </a:p>
      </dgm:t>
    </dgm:pt>
    <dgm:pt modelId="{04028B98-8CA2-4E58-A2AF-F9666599E45A}" type="parTrans" cxnId="{AE57D207-938F-4290-98D5-98B0274CC11D}">
      <dgm:prSet/>
      <dgm:spPr/>
      <dgm:t>
        <a:bodyPr/>
        <a:lstStyle/>
        <a:p>
          <a:endParaRPr lang="bg-BG"/>
        </a:p>
      </dgm:t>
    </dgm:pt>
    <dgm:pt modelId="{D66E664E-E565-4777-86B3-2912F57BAF9E}">
      <dgm:prSet phldrT="[Text]"/>
      <dgm:spPr/>
      <dgm:t>
        <a:bodyPr/>
        <a:lstStyle/>
        <a:p>
          <a:r>
            <a:rPr lang="en-US" dirty="0" smtClean="0"/>
            <a:t> Coursework 1  </a:t>
          </a:r>
          <a:endParaRPr lang="bg-BG" dirty="0"/>
        </a:p>
      </dgm:t>
    </dgm:pt>
    <dgm:pt modelId="{287EEBD7-0597-4CCD-B7DB-73C297FA6BB9}" type="parTrans" cxnId="{687225E0-1B5C-4433-B397-AA7B03A3C4A4}">
      <dgm:prSet/>
      <dgm:spPr/>
    </dgm:pt>
    <dgm:pt modelId="{0C985734-B7AF-4622-9558-5ED494D0E7EF}" type="sibTrans" cxnId="{687225E0-1B5C-4433-B397-AA7B03A3C4A4}">
      <dgm:prSet/>
      <dgm:spPr/>
    </dgm:pt>
    <dgm:pt modelId="{1422E0D1-53C1-4C3C-924C-8394E4D8ED83}">
      <dgm:prSet phldrT="[Text]"/>
      <dgm:spPr/>
      <dgm:t>
        <a:bodyPr/>
        <a:lstStyle/>
        <a:p>
          <a:r>
            <a:rPr lang="en-US" dirty="0" smtClean="0"/>
            <a:t>Thesis  </a:t>
          </a:r>
          <a:endParaRPr lang="bg-BG" dirty="0"/>
        </a:p>
      </dgm:t>
    </dgm:pt>
    <dgm:pt modelId="{E6E7F510-B875-4AB1-A0A4-FE9E1D27BF82}" type="parTrans" cxnId="{7DAC2EB6-68A3-4A07-B58C-B5217B3D820E}">
      <dgm:prSet/>
      <dgm:spPr/>
    </dgm:pt>
    <dgm:pt modelId="{B19423BD-21B3-4078-A71D-8BC30FC2630E}" type="sibTrans" cxnId="{7DAC2EB6-68A3-4A07-B58C-B5217B3D820E}">
      <dgm:prSet/>
      <dgm:spPr/>
    </dgm:pt>
    <dgm:pt modelId="{DC899791-C633-4150-821D-C303D58CB12C}" type="pres">
      <dgm:prSet presAssocID="{8999465C-2016-446D-BB60-F6DC8577CDB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2B013A1B-D503-440A-AA18-1F7010AB0E10}" type="pres">
      <dgm:prSet presAssocID="{C70C0F9C-59BF-4A2E-B431-FF0D64D25130}" presName="comp" presStyleCnt="0"/>
      <dgm:spPr/>
    </dgm:pt>
    <dgm:pt modelId="{A07DD46C-C914-4BFB-B5E8-7A70C07D0D18}" type="pres">
      <dgm:prSet presAssocID="{C70C0F9C-59BF-4A2E-B431-FF0D64D25130}" presName="box" presStyleLbl="node1" presStyleIdx="0" presStyleCnt="3"/>
      <dgm:spPr/>
      <dgm:t>
        <a:bodyPr/>
        <a:lstStyle/>
        <a:p>
          <a:endParaRPr lang="bg-BG"/>
        </a:p>
      </dgm:t>
    </dgm:pt>
    <dgm:pt modelId="{90103092-C0CD-40E6-82E1-8D74B98122B0}" type="pres">
      <dgm:prSet presAssocID="{C70C0F9C-59BF-4A2E-B431-FF0D64D25130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B5A0B3F-19E6-4D41-88CD-8FEB4BD08C59}" type="pres">
      <dgm:prSet presAssocID="{C70C0F9C-59BF-4A2E-B431-FF0D64D2513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2B6A9B07-3500-4E14-A476-F81AAD5B9911}" type="pres">
      <dgm:prSet presAssocID="{EEC1EBE9-35F0-489D-B6D0-3027A8C225C5}" presName="spacer" presStyleCnt="0"/>
      <dgm:spPr/>
    </dgm:pt>
    <dgm:pt modelId="{9EEA263E-ED91-48AC-AFCE-40507B2849F1}" type="pres">
      <dgm:prSet presAssocID="{8B283879-B7FC-4732-BA41-E3FCFB22BDE9}" presName="comp" presStyleCnt="0"/>
      <dgm:spPr/>
    </dgm:pt>
    <dgm:pt modelId="{B48A8304-CD9B-4BF3-8AAD-B907CADB0870}" type="pres">
      <dgm:prSet presAssocID="{8B283879-B7FC-4732-BA41-E3FCFB22BDE9}" presName="box" presStyleLbl="node1" presStyleIdx="1" presStyleCnt="3"/>
      <dgm:spPr/>
      <dgm:t>
        <a:bodyPr/>
        <a:lstStyle/>
        <a:p>
          <a:endParaRPr lang="bg-BG"/>
        </a:p>
      </dgm:t>
    </dgm:pt>
    <dgm:pt modelId="{F15290BD-1FF6-4DD6-93A9-7A2420191A2C}" type="pres">
      <dgm:prSet presAssocID="{8B283879-B7FC-4732-BA41-E3FCFB22BDE9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0CB9204-190A-48C7-B958-529F4E74EA25}" type="pres">
      <dgm:prSet presAssocID="{8B283879-B7FC-4732-BA41-E3FCFB22BDE9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B810513C-3506-499D-BE31-3A0027AF683E}" type="pres">
      <dgm:prSet presAssocID="{F38B8C55-46CC-457B-BEDA-29BFD8B326B8}" presName="spacer" presStyleCnt="0"/>
      <dgm:spPr/>
    </dgm:pt>
    <dgm:pt modelId="{97A12B8E-A69F-4D1E-B6C9-AEFB08B93693}" type="pres">
      <dgm:prSet presAssocID="{EE1C6F13-F238-42BD-9836-B4E68091A566}" presName="comp" presStyleCnt="0"/>
      <dgm:spPr/>
    </dgm:pt>
    <dgm:pt modelId="{2723C14E-1F95-45DB-A494-DA19F06FD13B}" type="pres">
      <dgm:prSet presAssocID="{EE1C6F13-F238-42BD-9836-B4E68091A566}" presName="box" presStyleLbl="node1" presStyleIdx="2" presStyleCnt="3"/>
      <dgm:spPr/>
      <dgm:t>
        <a:bodyPr/>
        <a:lstStyle/>
        <a:p>
          <a:endParaRPr lang="bg-BG"/>
        </a:p>
      </dgm:t>
    </dgm:pt>
    <dgm:pt modelId="{D53927DC-0BA0-49BE-B517-95EAE79C7134}" type="pres">
      <dgm:prSet presAssocID="{EE1C6F13-F238-42BD-9836-B4E68091A566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F1FD5A4-C086-4B58-B074-5BE25676BFCE}" type="pres">
      <dgm:prSet presAssocID="{EE1C6F13-F238-42BD-9836-B4E68091A566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4239499D-347A-4C27-96AA-142547FECC52}" type="presOf" srcId="{4F5E72AD-DE61-4E47-847C-D967E54BB392}" destId="{D0CB9204-190A-48C7-B958-529F4E74EA25}" srcOrd="1" destOrd="2" presId="urn:microsoft.com/office/officeart/2005/8/layout/vList4"/>
    <dgm:cxn modelId="{827AB72B-202B-4D29-B449-F4846446CB2B}" srcId="{C70C0F9C-59BF-4A2E-B431-FF0D64D25130}" destId="{D3E6A2DB-3B20-4CED-86FB-8614A72C0C3C}" srcOrd="1" destOrd="0" parTransId="{9CD50137-02B6-43E7-B97A-F91C872EA9D0}" sibTransId="{1D985C05-1B58-4ED3-BC4D-7C38354D887B}"/>
    <dgm:cxn modelId="{1AB87430-F671-4882-A178-8CDB00D79177}" type="presOf" srcId="{4F5E72AD-DE61-4E47-847C-D967E54BB392}" destId="{B48A8304-CD9B-4BF3-8AAD-B907CADB0870}" srcOrd="0" destOrd="2" presId="urn:microsoft.com/office/officeart/2005/8/layout/vList4"/>
    <dgm:cxn modelId="{5EE079D5-E559-4A40-890A-4638AE051863}" type="presOf" srcId="{EE1C6F13-F238-42BD-9836-B4E68091A566}" destId="{FF1FD5A4-C086-4B58-B074-5BE25676BFCE}" srcOrd="1" destOrd="0" presId="urn:microsoft.com/office/officeart/2005/8/layout/vList4"/>
    <dgm:cxn modelId="{7AC243A6-32CD-4295-A294-5E0203EB6CA2}" srcId="{8999465C-2016-446D-BB60-F6DC8577CDB6}" destId="{EE1C6F13-F238-42BD-9836-B4E68091A566}" srcOrd="2" destOrd="0" parTransId="{20EB9704-F8DB-4840-B459-80D7DBEBA053}" sibTransId="{43EFE005-0147-4CE9-92C7-1C3AC6EEA915}"/>
    <dgm:cxn modelId="{FB94FD43-21F0-4564-BCD7-CD0CBB6B0E4B}" type="presOf" srcId="{EE1C6F13-F238-42BD-9836-B4E68091A566}" destId="{2723C14E-1F95-45DB-A494-DA19F06FD13B}" srcOrd="0" destOrd="0" presId="urn:microsoft.com/office/officeart/2005/8/layout/vList4"/>
    <dgm:cxn modelId="{A8B7E882-AEE0-4922-8E91-9B84339748C1}" type="presOf" srcId="{8D0B17C6-FC02-40CB-8A4B-925D0C2BF174}" destId="{2723C14E-1F95-45DB-A494-DA19F06FD13B}" srcOrd="0" destOrd="1" presId="urn:microsoft.com/office/officeart/2005/8/layout/vList4"/>
    <dgm:cxn modelId="{059BCFC0-8039-407A-AF5C-8904D526A05F}" srcId="{C70C0F9C-59BF-4A2E-B431-FF0D64D25130}" destId="{38513783-C451-4547-8AE1-672DDC038E42}" srcOrd="2" destOrd="0" parTransId="{9461C199-7964-4BE0-B164-F373F0020C54}" sibTransId="{D533CE63-52CD-4A29-9956-A4D64F864ED0}"/>
    <dgm:cxn modelId="{97B26988-7F64-4690-9612-B4EC8B44D5F6}" srcId="{8B283879-B7FC-4732-BA41-E3FCFB22BDE9}" destId="{B59E7D45-8A4B-4ACB-8FE4-D967EADBF9AE}" srcOrd="0" destOrd="0" parTransId="{0D00B9BC-0D50-41F7-9592-14FFF48A9E63}" sibTransId="{8589E200-19C9-40FF-9CE8-1D1CE17A5767}"/>
    <dgm:cxn modelId="{C8D5D463-F10C-46E3-8E32-DAA53D56F8A0}" srcId="{8999465C-2016-446D-BB60-F6DC8577CDB6}" destId="{C70C0F9C-59BF-4A2E-B431-FF0D64D25130}" srcOrd="0" destOrd="0" parTransId="{13285DF5-27BB-4992-9936-64A6141C8F1B}" sibTransId="{EEC1EBE9-35F0-489D-B6D0-3027A8C225C5}"/>
    <dgm:cxn modelId="{6AD3A2EA-296D-489F-B505-6ED52A8EC889}" type="presOf" srcId="{C70C0F9C-59BF-4A2E-B431-FF0D64D25130}" destId="{A07DD46C-C914-4BFB-B5E8-7A70C07D0D18}" srcOrd="0" destOrd="0" presId="urn:microsoft.com/office/officeart/2005/8/layout/vList4"/>
    <dgm:cxn modelId="{90C7D4A8-A701-4E04-BBB3-49037B226B10}" type="presOf" srcId="{D66E664E-E565-4777-86B3-2912F57BAF9E}" destId="{B48A8304-CD9B-4BF3-8AAD-B907CADB0870}" srcOrd="0" destOrd="3" presId="urn:microsoft.com/office/officeart/2005/8/layout/vList4"/>
    <dgm:cxn modelId="{D93F1129-1997-465A-B9FC-35D2055680AA}" type="presOf" srcId="{B59E7D45-8A4B-4ACB-8FE4-D967EADBF9AE}" destId="{B48A8304-CD9B-4BF3-8AAD-B907CADB0870}" srcOrd="0" destOrd="1" presId="urn:microsoft.com/office/officeart/2005/8/layout/vList4"/>
    <dgm:cxn modelId="{8DDF092F-5E03-44C6-B6FE-17FC31400A0F}" type="presOf" srcId="{1C136292-F72F-4547-B7B7-4F523B61FBCA}" destId="{FF1FD5A4-C086-4B58-B074-5BE25676BFCE}" srcOrd="1" destOrd="2" presId="urn:microsoft.com/office/officeart/2005/8/layout/vList4"/>
    <dgm:cxn modelId="{AE57D207-938F-4290-98D5-98B0274CC11D}" srcId="{C70C0F9C-59BF-4A2E-B431-FF0D64D25130}" destId="{00FB22A2-5676-4B6E-8168-7953055BA290}" srcOrd="0" destOrd="0" parTransId="{04028B98-8CA2-4E58-A2AF-F9666599E45A}" sibTransId="{1AFA2542-4BEC-468D-8D76-F67075C26639}"/>
    <dgm:cxn modelId="{043964D9-209F-41CA-B8F6-2AB91E2EB8F5}" srcId="{EE1C6F13-F238-42BD-9836-B4E68091A566}" destId="{8D0B17C6-FC02-40CB-8A4B-925D0C2BF174}" srcOrd="0" destOrd="0" parTransId="{88D9BFAA-E669-444F-9E86-295AAEEDC97E}" sibTransId="{EA15A625-9CB3-431D-8C60-05FA6096B57E}"/>
    <dgm:cxn modelId="{F5BBD2F0-8AA5-45FB-ADBC-E7B8D69D7F21}" srcId="{8999465C-2016-446D-BB60-F6DC8577CDB6}" destId="{8B283879-B7FC-4732-BA41-E3FCFB22BDE9}" srcOrd="1" destOrd="0" parTransId="{691FDFD3-8154-4738-86D4-51A0D8583812}" sibTransId="{F38B8C55-46CC-457B-BEDA-29BFD8B326B8}"/>
    <dgm:cxn modelId="{1BB125E4-7CD0-4E7D-8179-80DB60D926EB}" type="presOf" srcId="{94990BBC-5965-45FF-8B42-44F21CCA205C}" destId="{A07DD46C-C914-4BFB-B5E8-7A70C07D0D18}" srcOrd="0" destOrd="4" presId="urn:microsoft.com/office/officeart/2005/8/layout/vList4"/>
    <dgm:cxn modelId="{66453847-F223-47E3-A9D2-F6382D10F8AA}" type="presOf" srcId="{94990BBC-5965-45FF-8B42-44F21CCA205C}" destId="{1B5A0B3F-19E6-4D41-88CD-8FEB4BD08C59}" srcOrd="1" destOrd="4" presId="urn:microsoft.com/office/officeart/2005/8/layout/vList4"/>
    <dgm:cxn modelId="{2E5BE263-ECFD-43EF-B0E9-4A833E5E37DE}" type="presOf" srcId="{1422E0D1-53C1-4C3C-924C-8394E4D8ED83}" destId="{2723C14E-1F95-45DB-A494-DA19F06FD13B}" srcOrd="0" destOrd="3" presId="urn:microsoft.com/office/officeart/2005/8/layout/vList4"/>
    <dgm:cxn modelId="{E09EF30A-030D-4A66-A1BB-655775AB25DE}" type="presOf" srcId="{00FB22A2-5676-4B6E-8168-7953055BA290}" destId="{1B5A0B3F-19E6-4D41-88CD-8FEB4BD08C59}" srcOrd="1" destOrd="1" presId="urn:microsoft.com/office/officeart/2005/8/layout/vList4"/>
    <dgm:cxn modelId="{3ADEABBA-49C9-4D80-B131-CD8FFEC33C9D}" type="presOf" srcId="{B59E7D45-8A4B-4ACB-8FE4-D967EADBF9AE}" destId="{D0CB9204-190A-48C7-B958-529F4E74EA25}" srcOrd="1" destOrd="1" presId="urn:microsoft.com/office/officeart/2005/8/layout/vList4"/>
    <dgm:cxn modelId="{6766E815-271A-43CB-8080-88E6FF814DD1}" type="presOf" srcId="{D66E664E-E565-4777-86B3-2912F57BAF9E}" destId="{D0CB9204-190A-48C7-B958-529F4E74EA25}" srcOrd="1" destOrd="3" presId="urn:microsoft.com/office/officeart/2005/8/layout/vList4"/>
    <dgm:cxn modelId="{14740DAF-8650-4C79-8A06-4AA404D0335D}" srcId="{EE1C6F13-F238-42BD-9836-B4E68091A566}" destId="{1C136292-F72F-4547-B7B7-4F523B61FBCA}" srcOrd="1" destOrd="0" parTransId="{89248DA2-B0F6-4080-96EC-C604681DD4D2}" sibTransId="{3802FA45-ED6A-4C21-98C3-1066250F595C}"/>
    <dgm:cxn modelId="{1E91DAAD-E25F-481D-8D40-57A0417FF213}" type="presOf" srcId="{38513783-C451-4547-8AE1-672DDC038E42}" destId="{1B5A0B3F-19E6-4D41-88CD-8FEB4BD08C59}" srcOrd="1" destOrd="3" presId="urn:microsoft.com/office/officeart/2005/8/layout/vList4"/>
    <dgm:cxn modelId="{FAB7CD0E-9D33-4149-8140-EF97101CC787}" type="presOf" srcId="{00FB22A2-5676-4B6E-8168-7953055BA290}" destId="{A07DD46C-C914-4BFB-B5E8-7A70C07D0D18}" srcOrd="0" destOrd="1" presId="urn:microsoft.com/office/officeart/2005/8/layout/vList4"/>
    <dgm:cxn modelId="{B00A325D-7ECC-4AF2-996B-147DC3EB7117}" type="presOf" srcId="{8B283879-B7FC-4732-BA41-E3FCFB22BDE9}" destId="{B48A8304-CD9B-4BF3-8AAD-B907CADB0870}" srcOrd="0" destOrd="0" presId="urn:microsoft.com/office/officeart/2005/8/layout/vList4"/>
    <dgm:cxn modelId="{9AAA8C51-CAFE-48B3-9876-0F88AD8DFEFE}" srcId="{C70C0F9C-59BF-4A2E-B431-FF0D64D25130}" destId="{94990BBC-5965-45FF-8B42-44F21CCA205C}" srcOrd="3" destOrd="0" parTransId="{D7DFF839-F59C-4872-BE62-D7F67CEFC51F}" sibTransId="{9514DBFC-450F-4092-B1D5-13D675A980F3}"/>
    <dgm:cxn modelId="{733D9044-36B5-4D1F-8256-7CA85D4A62F7}" type="presOf" srcId="{D3E6A2DB-3B20-4CED-86FB-8614A72C0C3C}" destId="{1B5A0B3F-19E6-4D41-88CD-8FEB4BD08C59}" srcOrd="1" destOrd="2" presId="urn:microsoft.com/office/officeart/2005/8/layout/vList4"/>
    <dgm:cxn modelId="{11545E8B-71C1-4267-9B62-E085C8D3253D}" type="presOf" srcId="{1422E0D1-53C1-4C3C-924C-8394E4D8ED83}" destId="{FF1FD5A4-C086-4B58-B074-5BE25676BFCE}" srcOrd="1" destOrd="3" presId="urn:microsoft.com/office/officeart/2005/8/layout/vList4"/>
    <dgm:cxn modelId="{22362201-8619-44C9-936D-5175AEA2D878}" type="presOf" srcId="{8D0B17C6-FC02-40CB-8A4B-925D0C2BF174}" destId="{FF1FD5A4-C086-4B58-B074-5BE25676BFCE}" srcOrd="1" destOrd="1" presId="urn:microsoft.com/office/officeart/2005/8/layout/vList4"/>
    <dgm:cxn modelId="{22793301-D70E-4221-9896-8AC8681E8A71}" srcId="{8B283879-B7FC-4732-BA41-E3FCFB22BDE9}" destId="{4F5E72AD-DE61-4E47-847C-D967E54BB392}" srcOrd="1" destOrd="0" parTransId="{54797696-476E-4C9E-939D-1FE34E8AC540}" sibTransId="{8780854D-DB8D-47F0-BA2E-0A2C5EF44CF7}"/>
    <dgm:cxn modelId="{20E81957-B8FF-48AE-8790-6BE533566BD9}" type="presOf" srcId="{8B283879-B7FC-4732-BA41-E3FCFB22BDE9}" destId="{D0CB9204-190A-48C7-B958-529F4E74EA25}" srcOrd="1" destOrd="0" presId="urn:microsoft.com/office/officeart/2005/8/layout/vList4"/>
    <dgm:cxn modelId="{BC4A2803-49B5-4380-9F76-BC9AB42ABC55}" type="presOf" srcId="{D3E6A2DB-3B20-4CED-86FB-8614A72C0C3C}" destId="{A07DD46C-C914-4BFB-B5E8-7A70C07D0D18}" srcOrd="0" destOrd="2" presId="urn:microsoft.com/office/officeart/2005/8/layout/vList4"/>
    <dgm:cxn modelId="{E51FE038-9CA7-4D0D-AC2E-E96F7B046949}" type="presOf" srcId="{8999465C-2016-446D-BB60-F6DC8577CDB6}" destId="{DC899791-C633-4150-821D-C303D58CB12C}" srcOrd="0" destOrd="0" presId="urn:microsoft.com/office/officeart/2005/8/layout/vList4"/>
    <dgm:cxn modelId="{687225E0-1B5C-4433-B397-AA7B03A3C4A4}" srcId="{8B283879-B7FC-4732-BA41-E3FCFB22BDE9}" destId="{D66E664E-E565-4777-86B3-2912F57BAF9E}" srcOrd="2" destOrd="0" parTransId="{287EEBD7-0597-4CCD-B7DB-73C297FA6BB9}" sibTransId="{0C985734-B7AF-4622-9558-5ED494D0E7EF}"/>
    <dgm:cxn modelId="{4C90D166-09A1-4318-B2F0-A71D42E2E6E7}" type="presOf" srcId="{C70C0F9C-59BF-4A2E-B431-FF0D64D25130}" destId="{1B5A0B3F-19E6-4D41-88CD-8FEB4BD08C59}" srcOrd="1" destOrd="0" presId="urn:microsoft.com/office/officeart/2005/8/layout/vList4"/>
    <dgm:cxn modelId="{7DAC2EB6-68A3-4A07-B58C-B5217B3D820E}" srcId="{EE1C6F13-F238-42BD-9836-B4E68091A566}" destId="{1422E0D1-53C1-4C3C-924C-8394E4D8ED83}" srcOrd="2" destOrd="0" parTransId="{E6E7F510-B875-4AB1-A0A4-FE9E1D27BF82}" sibTransId="{B19423BD-21B3-4078-A71D-8BC30FC2630E}"/>
    <dgm:cxn modelId="{830A2697-5D0A-4A0B-B1DF-CF97347D0E3A}" type="presOf" srcId="{1C136292-F72F-4547-B7B7-4F523B61FBCA}" destId="{2723C14E-1F95-45DB-A494-DA19F06FD13B}" srcOrd="0" destOrd="2" presId="urn:microsoft.com/office/officeart/2005/8/layout/vList4"/>
    <dgm:cxn modelId="{1549D88D-2277-4585-A1AB-73B7AF27995F}" type="presOf" srcId="{38513783-C451-4547-8AE1-672DDC038E42}" destId="{A07DD46C-C914-4BFB-B5E8-7A70C07D0D18}" srcOrd="0" destOrd="3" presId="urn:microsoft.com/office/officeart/2005/8/layout/vList4"/>
    <dgm:cxn modelId="{4B9D1EB4-6EC3-4E5E-B330-E6C7CA8D477B}" type="presParOf" srcId="{DC899791-C633-4150-821D-C303D58CB12C}" destId="{2B013A1B-D503-440A-AA18-1F7010AB0E10}" srcOrd="0" destOrd="0" presId="urn:microsoft.com/office/officeart/2005/8/layout/vList4"/>
    <dgm:cxn modelId="{B60F648D-AA6C-42C4-8B68-953F92851C8C}" type="presParOf" srcId="{2B013A1B-D503-440A-AA18-1F7010AB0E10}" destId="{A07DD46C-C914-4BFB-B5E8-7A70C07D0D18}" srcOrd="0" destOrd="0" presId="urn:microsoft.com/office/officeart/2005/8/layout/vList4"/>
    <dgm:cxn modelId="{5C440EC6-0634-4C4E-AA2D-3DD831F27F79}" type="presParOf" srcId="{2B013A1B-D503-440A-AA18-1F7010AB0E10}" destId="{90103092-C0CD-40E6-82E1-8D74B98122B0}" srcOrd="1" destOrd="0" presId="urn:microsoft.com/office/officeart/2005/8/layout/vList4"/>
    <dgm:cxn modelId="{3ED0BF9C-4AD5-4705-AC9E-56CA03B56267}" type="presParOf" srcId="{2B013A1B-D503-440A-AA18-1F7010AB0E10}" destId="{1B5A0B3F-19E6-4D41-88CD-8FEB4BD08C59}" srcOrd="2" destOrd="0" presId="urn:microsoft.com/office/officeart/2005/8/layout/vList4"/>
    <dgm:cxn modelId="{D885F475-06BD-49FF-B3B3-68588D530E30}" type="presParOf" srcId="{DC899791-C633-4150-821D-C303D58CB12C}" destId="{2B6A9B07-3500-4E14-A476-F81AAD5B9911}" srcOrd="1" destOrd="0" presId="urn:microsoft.com/office/officeart/2005/8/layout/vList4"/>
    <dgm:cxn modelId="{950F9E58-2117-4840-AA05-44735733D7E2}" type="presParOf" srcId="{DC899791-C633-4150-821D-C303D58CB12C}" destId="{9EEA263E-ED91-48AC-AFCE-40507B2849F1}" srcOrd="2" destOrd="0" presId="urn:microsoft.com/office/officeart/2005/8/layout/vList4"/>
    <dgm:cxn modelId="{F1DDAAFB-23A2-41AB-90B2-AD528A1F79EF}" type="presParOf" srcId="{9EEA263E-ED91-48AC-AFCE-40507B2849F1}" destId="{B48A8304-CD9B-4BF3-8AAD-B907CADB0870}" srcOrd="0" destOrd="0" presId="urn:microsoft.com/office/officeart/2005/8/layout/vList4"/>
    <dgm:cxn modelId="{37936F51-B4BC-49E3-A276-46A5AF26A7EA}" type="presParOf" srcId="{9EEA263E-ED91-48AC-AFCE-40507B2849F1}" destId="{F15290BD-1FF6-4DD6-93A9-7A2420191A2C}" srcOrd="1" destOrd="0" presId="urn:microsoft.com/office/officeart/2005/8/layout/vList4"/>
    <dgm:cxn modelId="{0D9A4700-1C56-4CEF-8AC7-30F4F4C4B5A7}" type="presParOf" srcId="{9EEA263E-ED91-48AC-AFCE-40507B2849F1}" destId="{D0CB9204-190A-48C7-B958-529F4E74EA25}" srcOrd="2" destOrd="0" presId="urn:microsoft.com/office/officeart/2005/8/layout/vList4"/>
    <dgm:cxn modelId="{69F73639-95F7-40D1-AF89-482C306D12C9}" type="presParOf" srcId="{DC899791-C633-4150-821D-C303D58CB12C}" destId="{B810513C-3506-499D-BE31-3A0027AF683E}" srcOrd="3" destOrd="0" presId="urn:microsoft.com/office/officeart/2005/8/layout/vList4"/>
    <dgm:cxn modelId="{7648FFD1-4B0D-44DC-BF09-134CF7E4C3A0}" type="presParOf" srcId="{DC899791-C633-4150-821D-C303D58CB12C}" destId="{97A12B8E-A69F-4D1E-B6C9-AEFB08B93693}" srcOrd="4" destOrd="0" presId="urn:microsoft.com/office/officeart/2005/8/layout/vList4"/>
    <dgm:cxn modelId="{E48E0F19-5A89-443B-9703-AFE7052C2E4B}" type="presParOf" srcId="{97A12B8E-A69F-4D1E-B6C9-AEFB08B93693}" destId="{2723C14E-1F95-45DB-A494-DA19F06FD13B}" srcOrd="0" destOrd="0" presId="urn:microsoft.com/office/officeart/2005/8/layout/vList4"/>
    <dgm:cxn modelId="{BBB8C759-D658-4094-9172-FF21F2C0709C}" type="presParOf" srcId="{97A12B8E-A69F-4D1E-B6C9-AEFB08B93693}" destId="{D53927DC-0BA0-49BE-B517-95EAE79C7134}" srcOrd="1" destOrd="0" presId="urn:microsoft.com/office/officeart/2005/8/layout/vList4"/>
    <dgm:cxn modelId="{233AE1A1-8547-4833-81ED-0E43B0CF516A}" type="presParOf" srcId="{97A12B8E-A69F-4D1E-B6C9-AEFB08B93693}" destId="{FF1FD5A4-C086-4B58-B074-5BE25676BFC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7DD46C-C914-4BFB-B5E8-7A70C07D0D18}">
      <dsp:nvSpPr>
        <dsp:cNvPr id="0" name=""/>
        <dsp:cNvSpPr/>
      </dsp:nvSpPr>
      <dsp:spPr>
        <a:xfrm>
          <a:off x="0" y="0"/>
          <a:ext cx="8229600" cy="1414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Basics (obligatory modules)</a:t>
          </a:r>
          <a:endParaRPr lang="bg-BG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Internet Programming Environments </a:t>
          </a:r>
          <a:endParaRPr lang="bg-BG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DB Integration</a:t>
          </a:r>
          <a:endParaRPr lang="bg-BG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Pattern &amp;  Frameworks</a:t>
          </a:r>
          <a:endParaRPr lang="bg-BG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Practicum Java</a:t>
          </a:r>
          <a:endParaRPr lang="bg-BG" sz="1400" kern="1200" dirty="0"/>
        </a:p>
      </dsp:txBody>
      <dsp:txXfrm>
        <a:off x="1787356" y="0"/>
        <a:ext cx="6442243" cy="1414363"/>
      </dsp:txXfrm>
    </dsp:sp>
    <dsp:sp modelId="{90103092-C0CD-40E6-82E1-8D74B98122B0}">
      <dsp:nvSpPr>
        <dsp:cNvPr id="0" name=""/>
        <dsp:cNvSpPr/>
      </dsp:nvSpPr>
      <dsp:spPr>
        <a:xfrm>
          <a:off x="141436" y="141436"/>
          <a:ext cx="1645920" cy="11314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8A8304-CD9B-4BF3-8AAD-B907CADB0870}">
      <dsp:nvSpPr>
        <dsp:cNvPr id="0" name=""/>
        <dsp:cNvSpPr/>
      </dsp:nvSpPr>
      <dsp:spPr>
        <a:xfrm>
          <a:off x="0" y="1555799"/>
          <a:ext cx="8229600" cy="1414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Specialization (elective modules)</a:t>
          </a:r>
          <a:endParaRPr lang="bg-BG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Elective 1 </a:t>
          </a:r>
          <a:endParaRPr lang="bg-BG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Elective 2</a:t>
          </a:r>
          <a:endParaRPr lang="bg-BG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 Coursework 1  </a:t>
          </a:r>
          <a:endParaRPr lang="bg-BG" sz="1400" kern="1200" dirty="0"/>
        </a:p>
      </dsp:txBody>
      <dsp:txXfrm>
        <a:off x="1787356" y="1555799"/>
        <a:ext cx="6442243" cy="1414363"/>
      </dsp:txXfrm>
    </dsp:sp>
    <dsp:sp modelId="{F15290BD-1FF6-4DD6-93A9-7A2420191A2C}">
      <dsp:nvSpPr>
        <dsp:cNvPr id="0" name=""/>
        <dsp:cNvSpPr/>
      </dsp:nvSpPr>
      <dsp:spPr>
        <a:xfrm>
          <a:off x="141436" y="1697236"/>
          <a:ext cx="1645920" cy="11314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23C14E-1F95-45DB-A494-DA19F06FD13B}">
      <dsp:nvSpPr>
        <dsp:cNvPr id="0" name=""/>
        <dsp:cNvSpPr/>
      </dsp:nvSpPr>
      <dsp:spPr>
        <a:xfrm>
          <a:off x="0" y="3111599"/>
          <a:ext cx="8229600" cy="1414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Practical development</a:t>
          </a:r>
          <a:endParaRPr lang="bg-BG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Elective 3</a:t>
          </a:r>
          <a:endParaRPr lang="bg-BG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Coursework 2</a:t>
          </a:r>
          <a:endParaRPr lang="bg-BG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Thesis  </a:t>
          </a:r>
          <a:endParaRPr lang="bg-BG" sz="1400" kern="1200" dirty="0"/>
        </a:p>
      </dsp:txBody>
      <dsp:txXfrm>
        <a:off x="1787356" y="3111599"/>
        <a:ext cx="6442243" cy="1414363"/>
      </dsp:txXfrm>
    </dsp:sp>
    <dsp:sp modelId="{D53927DC-0BA0-49BE-B517-95EAE79C7134}">
      <dsp:nvSpPr>
        <dsp:cNvPr id="0" name=""/>
        <dsp:cNvSpPr/>
      </dsp:nvSpPr>
      <dsp:spPr>
        <a:xfrm>
          <a:off x="141436" y="3253035"/>
          <a:ext cx="1645920" cy="11314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0D8C7-2579-4E89-9644-25F46CB73A22}" type="datetimeFigureOut">
              <a:rPr lang="bg-BG" smtClean="0"/>
              <a:pPr/>
              <a:t>27.8.2013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089BD-1010-4EF5-A630-F1F9279A3083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5835C-C664-44CD-9ED8-3AA7B9BDC45C}" type="datetime1">
              <a:rPr lang="bg-BG" smtClean="0"/>
              <a:pPr/>
              <a:t>27.8.2013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SE: Computer Science Education and Research Cooperation, Bansko'13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0661-9BC5-46B3-95B1-B70749A1C5D3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0FAFD-BA39-4000-A018-61CB84276AC9}" type="datetime1">
              <a:rPr lang="bg-BG" smtClean="0"/>
              <a:pPr/>
              <a:t>27.8.2013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SE: Computer Science Education and Research Cooperation, Bansko'13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0661-9BC5-46B3-95B1-B70749A1C5D3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D3F93-B4EF-4F22-8AEC-22747C10A5F2}" type="datetime1">
              <a:rPr lang="bg-BG" smtClean="0"/>
              <a:pPr/>
              <a:t>27.8.2013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SE: Computer Science Education and Research Cooperation, Bansko'13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0661-9BC5-46B3-95B1-B70749A1C5D3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AE38-36D0-4784-8C65-412AB6C4B238}" type="datetime1">
              <a:rPr lang="bg-BG" smtClean="0"/>
              <a:pPr/>
              <a:t>27.8.2013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SE: Computer Science Education and Research Cooperation, Bansko'13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0661-9BC5-46B3-95B1-B70749A1C5D3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1EE2-FAE3-4611-B8EE-CA492F5987E4}" type="datetime1">
              <a:rPr lang="bg-BG" smtClean="0"/>
              <a:pPr/>
              <a:t>27.8.2013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SE: Computer Science Education and Research Cooperation, Bansko'13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0661-9BC5-46B3-95B1-B70749A1C5D3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E24C0-8E04-4CB0-968D-9A14A63A8051}" type="datetime1">
              <a:rPr lang="bg-BG" smtClean="0"/>
              <a:pPr/>
              <a:t>27.8.2013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SE: Computer Science Education and Research Cooperation, Bansko'13</a:t>
            </a: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0661-9BC5-46B3-95B1-B70749A1C5D3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427D-45C1-4604-8ACB-48248D5442E2}" type="datetime1">
              <a:rPr lang="bg-BG" smtClean="0"/>
              <a:pPr/>
              <a:t>27.8.2013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SE: Computer Science Education and Research Cooperation, Bansko'13</a:t>
            </a:r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0661-9BC5-46B3-95B1-B70749A1C5D3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BD332-6F8E-414B-934C-B965488721F7}" type="datetime1">
              <a:rPr lang="bg-BG" smtClean="0"/>
              <a:pPr/>
              <a:t>27.8.2013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SE: Computer Science Education and Research Cooperation, Bansko'13</a:t>
            </a:r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0661-9BC5-46B3-95B1-B70749A1C5D3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C930-048B-455F-9395-7A4B5BE3665F}" type="datetime1">
              <a:rPr lang="bg-BG" smtClean="0"/>
              <a:pPr/>
              <a:t>27.8.2013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SE: Computer Science Education and Research Cooperation, Bansko'13</a:t>
            </a:r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0661-9BC5-46B3-95B1-B70749A1C5D3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9A79C-6661-4797-BC6C-B21EFB62C2CF}" type="datetime1">
              <a:rPr lang="bg-BG" smtClean="0"/>
              <a:pPr/>
              <a:t>27.8.2013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SE: Computer Science Education and Research Cooperation, Bansko'13</a:t>
            </a: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0661-9BC5-46B3-95B1-B70749A1C5D3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B37BA-EE4A-46F3-A83A-24D18CAF0BD6}" type="datetime1">
              <a:rPr lang="bg-BG" smtClean="0"/>
              <a:pPr/>
              <a:t>27.8.2013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SE: Computer Science Education and Research Cooperation, Bansko'13</a:t>
            </a: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0661-9BC5-46B3-95B1-B70749A1C5D3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2DC36-3700-4E94-A756-C8950950CE42}" type="datetime1">
              <a:rPr lang="bg-BG" smtClean="0"/>
              <a:pPr/>
              <a:t>27.8.2013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SE: Computer Science Education and Research Cooperation, Bansko'13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D0661-9BC5-46B3-95B1-B70749A1C5D3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</a:t>
            </a:r>
            <a:r>
              <a:rPr lang="en-US" b="1" dirty="0" err="1" smtClean="0"/>
              <a:t>MSc</a:t>
            </a:r>
            <a:r>
              <a:rPr lang="en-US" b="1" dirty="0" smtClean="0"/>
              <a:t> in Software Engineering </a:t>
            </a:r>
            <a:br>
              <a:rPr lang="en-US" b="1" dirty="0" smtClean="0"/>
            </a:br>
            <a:r>
              <a:rPr lang="en-US" b="1" dirty="0" smtClean="0"/>
              <a:t>(</a:t>
            </a:r>
            <a:r>
              <a:rPr lang="en-US" b="1" dirty="0" err="1" smtClean="0"/>
              <a:t>DeLC</a:t>
            </a:r>
            <a:r>
              <a:rPr lang="en-US" b="1" dirty="0" smtClean="0"/>
              <a:t> – 10 Years Later) 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Stanimir Stoyanov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CC (1)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Standard supporting blended learning</a:t>
            </a:r>
          </a:p>
          <a:p>
            <a:r>
              <a:rPr lang="en-US" dirty="0" smtClean="0"/>
              <a:t>CC is proposed as an enhancement of SCORM offering:</a:t>
            </a:r>
          </a:p>
          <a:p>
            <a:pPr lvl="1"/>
            <a:r>
              <a:rPr lang="en-US" dirty="0" smtClean="0"/>
              <a:t>More flexibility</a:t>
            </a:r>
          </a:p>
          <a:p>
            <a:pPr lvl="1"/>
            <a:r>
              <a:rPr lang="en-US" dirty="0" smtClean="0"/>
              <a:t>Addressing needs not originally envisioned, namely</a:t>
            </a:r>
          </a:p>
          <a:p>
            <a:pPr lvl="2"/>
            <a:r>
              <a:rPr lang="en-US" dirty="0" smtClean="0"/>
              <a:t>Assessment  (QTI)</a:t>
            </a:r>
          </a:p>
          <a:p>
            <a:pPr lvl="2"/>
            <a:r>
              <a:rPr lang="en-US" dirty="0" smtClean="0"/>
              <a:t>Web 2.0 standards</a:t>
            </a:r>
          </a:p>
          <a:p>
            <a:pPr lvl="2"/>
            <a:r>
              <a:rPr lang="en-US" dirty="0" smtClean="0"/>
              <a:t>Content authorization</a:t>
            </a:r>
          </a:p>
          <a:p>
            <a:pPr lvl="2"/>
            <a:r>
              <a:rPr lang="en-US" dirty="0" smtClean="0"/>
              <a:t>Collaborative forums</a:t>
            </a:r>
          </a:p>
          <a:p>
            <a:pPr lvl="2"/>
            <a:r>
              <a:rPr lang="en-US" dirty="0" smtClean="0"/>
              <a:t>Outcomes reporting</a:t>
            </a:r>
          </a:p>
          <a:p>
            <a:pPr lvl="2"/>
            <a:r>
              <a:rPr lang="en-US" dirty="0" smtClean="0"/>
              <a:t>Accessibility</a:t>
            </a:r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SE: Computer Science Education and Research Cooperation, Bansko'13</a:t>
            </a:r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0661-9BC5-46B3-95B1-B70749A1C5D3}" type="slidenum">
              <a:rPr lang="bg-BG" smtClean="0"/>
              <a:pPr/>
              <a:t>10</a:t>
            </a:fld>
            <a:endParaRPr lang="bg-BG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CC (2)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Common cartridge is one of three standards seeking to support upcoming learning technology:</a:t>
            </a:r>
          </a:p>
          <a:p>
            <a:pPr lvl="1"/>
            <a:r>
              <a:rPr lang="en-US" dirty="0" smtClean="0"/>
              <a:t> Common Cartridge (CC)</a:t>
            </a:r>
          </a:p>
          <a:p>
            <a:pPr lvl="1"/>
            <a:r>
              <a:rPr lang="en-US" dirty="0" smtClean="0"/>
              <a:t> Learning Tools Interoperability (LTI)</a:t>
            </a:r>
          </a:p>
          <a:p>
            <a:pPr lvl="1"/>
            <a:r>
              <a:rPr lang="en-US" dirty="0" smtClean="0"/>
              <a:t> Learning Information Services (LIS)</a:t>
            </a:r>
            <a:endParaRPr lang="bg-BG" dirty="0" smtClean="0"/>
          </a:p>
          <a:p>
            <a:r>
              <a:rPr lang="en-US" dirty="0" smtClean="0"/>
              <a:t>CC emphasizes interaction with external applications and services</a:t>
            </a:r>
          </a:p>
          <a:p>
            <a:pPr lvl="1"/>
            <a:r>
              <a:rPr lang="en-US" dirty="0" smtClean="0"/>
              <a:t>The LTI and LIS standards establish how to achieve this interaction</a:t>
            </a:r>
          </a:p>
          <a:p>
            <a:pPr lvl="1"/>
            <a:r>
              <a:rPr lang="en-US" dirty="0" smtClean="0"/>
              <a:t>So IMS GLC presents all three standards together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SE: Computer Science Education and Research Cooperation, Bansko'13</a:t>
            </a:r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0661-9BC5-46B3-95B1-B70749A1C5D3}" type="slidenum">
              <a:rPr lang="bg-BG" smtClean="0"/>
              <a:pPr/>
              <a:t>11</a:t>
            </a:fld>
            <a:endParaRPr lang="bg-BG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0106"/>
          </a:xfrm>
        </p:spPr>
        <p:txBody>
          <a:bodyPr>
            <a:normAutofit/>
          </a:bodyPr>
          <a:lstStyle/>
          <a:p>
            <a:r>
              <a:rPr lang="en-US" dirty="0" smtClean="0"/>
              <a:t>Backbone Architecture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18457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2 Education Clusters</a:t>
            </a:r>
          </a:p>
          <a:p>
            <a:pPr lvl="1"/>
            <a:r>
              <a:rPr lang="en-US" dirty="0" err="1" smtClean="0"/>
              <a:t>MyDeLC</a:t>
            </a:r>
            <a:endParaRPr lang="en-US" dirty="0" smtClean="0"/>
          </a:p>
          <a:p>
            <a:pPr lvl="1"/>
            <a:r>
              <a:rPr lang="en-US" dirty="0" smtClean="0"/>
              <a:t>IS</a:t>
            </a:r>
          </a:p>
          <a:p>
            <a:r>
              <a:rPr lang="en-US" dirty="0" err="1" smtClean="0"/>
              <a:t>MyDeLC</a:t>
            </a:r>
            <a:r>
              <a:rPr lang="en-US" dirty="0" smtClean="0"/>
              <a:t> (4 nodes)</a:t>
            </a:r>
          </a:p>
          <a:p>
            <a:pPr lvl="1"/>
            <a:r>
              <a:rPr lang="en-US" dirty="0" smtClean="0"/>
              <a:t>Education portal</a:t>
            </a:r>
          </a:p>
          <a:p>
            <a:pPr lvl="2"/>
            <a:r>
              <a:rPr lang="en-US" dirty="0" smtClean="0"/>
              <a:t>Various eLearning services</a:t>
            </a:r>
          </a:p>
          <a:p>
            <a:pPr lvl="2"/>
            <a:r>
              <a:rPr lang="en-US" dirty="0" smtClean="0"/>
              <a:t>3 standardized engines (SCORM 2004, Test, Event)</a:t>
            </a:r>
          </a:p>
          <a:p>
            <a:pPr lvl="2"/>
            <a:r>
              <a:rPr lang="en-US" dirty="0" smtClean="0"/>
              <a:t>3 digital libraries (teaching material, questions and tests)</a:t>
            </a:r>
          </a:p>
          <a:p>
            <a:pPr lvl="1"/>
            <a:r>
              <a:rPr lang="en-US" dirty="0" smtClean="0"/>
              <a:t>Agent Village (3 assistants) </a:t>
            </a:r>
          </a:p>
          <a:p>
            <a:pPr lvl="1"/>
            <a:r>
              <a:rPr lang="en-US" dirty="0" err="1" smtClean="0"/>
              <a:t>eLSE</a:t>
            </a:r>
            <a:endParaRPr lang="en-US" dirty="0" smtClean="0"/>
          </a:p>
          <a:p>
            <a:pPr lvl="1"/>
            <a:r>
              <a:rPr lang="en-US" dirty="0" smtClean="0"/>
              <a:t>Integration node (University information system)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SE: Computer Science Education and Research Cooperation, Bansko'13</a:t>
            </a:r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0661-9BC5-46B3-95B1-B70749A1C5D3}" type="slidenum">
              <a:rPr lang="bg-BG" smtClean="0"/>
              <a:pPr/>
              <a:t>12</a:t>
            </a:fld>
            <a:endParaRPr lang="bg-BG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SE: Computer Science Education and Research Cooperation, Bansko'13</a:t>
            </a:r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0661-9BC5-46B3-95B1-B70749A1C5D3}" type="slidenum">
              <a:rPr lang="bg-BG" smtClean="0"/>
              <a:pPr/>
              <a:t>13</a:t>
            </a:fld>
            <a:endParaRPr lang="bg-BG"/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graphicFrame>
        <p:nvGraphicFramePr>
          <p:cNvPr id="57345" name="Object 1"/>
          <p:cNvGraphicFramePr>
            <a:graphicFrameLocks noChangeAspect="1"/>
          </p:cNvGraphicFramePr>
          <p:nvPr/>
        </p:nvGraphicFramePr>
        <p:xfrm>
          <a:off x="1833711" y="260648"/>
          <a:ext cx="5762625" cy="6238875"/>
        </p:xfrm>
        <a:graphic>
          <a:graphicData uri="http://schemas.openxmlformats.org/presentationml/2006/ole">
            <p:oleObj spid="_x0000_s57345" name="Visio" r:id="rId3" imgW="6785334" imgH="7349027" progId="Visio.Drawing.11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 Portal Statistics (1)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version: 2010</a:t>
            </a:r>
          </a:p>
          <a:p>
            <a:r>
              <a:rPr lang="en-US" dirty="0" smtClean="0"/>
              <a:t>Users: 1146</a:t>
            </a:r>
          </a:p>
          <a:p>
            <a:r>
              <a:rPr lang="en-US" dirty="0" smtClean="0"/>
              <a:t>User groups: 154</a:t>
            </a:r>
          </a:p>
          <a:p>
            <a:r>
              <a:rPr lang="en-US" dirty="0" smtClean="0"/>
              <a:t>Roles: 176</a:t>
            </a:r>
          </a:p>
          <a:p>
            <a:r>
              <a:rPr lang="en-US" dirty="0" smtClean="0"/>
              <a:t>Faculties: </a:t>
            </a:r>
          </a:p>
          <a:p>
            <a:pPr lvl="1"/>
            <a:r>
              <a:rPr lang="en-US" dirty="0" smtClean="0"/>
              <a:t>5 (University of Plovdiv)</a:t>
            </a:r>
          </a:p>
          <a:p>
            <a:pPr lvl="1"/>
            <a:r>
              <a:rPr lang="en-US" dirty="0" smtClean="0"/>
              <a:t>1 (Free University of </a:t>
            </a:r>
            <a:r>
              <a:rPr lang="en-US" dirty="0" err="1" smtClean="0"/>
              <a:t>Burgas</a:t>
            </a:r>
            <a:r>
              <a:rPr lang="en-US" dirty="0" smtClean="0"/>
              <a:t>)</a:t>
            </a:r>
          </a:p>
          <a:p>
            <a:r>
              <a:rPr lang="en-US" dirty="0" smtClean="0"/>
              <a:t>Subjects: 25</a:t>
            </a:r>
          </a:p>
          <a:p>
            <a:r>
              <a:rPr lang="en-US" dirty="0" smtClean="0"/>
              <a:t>Lecture courses: 46</a:t>
            </a:r>
          </a:p>
          <a:p>
            <a:endParaRPr lang="en-US" dirty="0" smtClean="0"/>
          </a:p>
          <a:p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SE: Computer Science Education and Research Cooperation, Bansko'13</a:t>
            </a:r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0661-9BC5-46B3-95B1-B70749A1C5D3}" type="slidenum">
              <a:rPr lang="bg-BG" smtClean="0"/>
              <a:pPr/>
              <a:t>14</a:t>
            </a:fld>
            <a:endParaRPr lang="bg-BG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 Portal Statistics (2)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E-content DL</a:t>
            </a:r>
          </a:p>
          <a:p>
            <a:pPr lvl="1"/>
            <a:r>
              <a:rPr lang="en-US" dirty="0" smtClean="0"/>
              <a:t>390 electronic resources </a:t>
            </a:r>
          </a:p>
          <a:p>
            <a:pPr lvl="1"/>
            <a:r>
              <a:rPr lang="en-US" dirty="0" smtClean="0"/>
              <a:t>23465 downloads</a:t>
            </a:r>
          </a:p>
          <a:p>
            <a:r>
              <a:rPr lang="en-US" dirty="0" smtClean="0"/>
              <a:t>Questions DL</a:t>
            </a:r>
          </a:p>
          <a:p>
            <a:pPr lvl="1"/>
            <a:r>
              <a:rPr lang="en-US" dirty="0" smtClean="0"/>
              <a:t>Questions: 1267</a:t>
            </a:r>
          </a:p>
          <a:p>
            <a:pPr lvl="1"/>
            <a:r>
              <a:rPr lang="en-US" dirty="0" smtClean="0"/>
              <a:t>Lecture courses: 26</a:t>
            </a:r>
          </a:p>
          <a:p>
            <a:r>
              <a:rPr lang="en-US" dirty="0" smtClean="0"/>
              <a:t>Test Pattern DL</a:t>
            </a:r>
          </a:p>
          <a:p>
            <a:pPr lvl="1"/>
            <a:r>
              <a:rPr lang="en-US" dirty="0" smtClean="0"/>
              <a:t>Pattern: 63</a:t>
            </a:r>
          </a:p>
          <a:p>
            <a:pPr lvl="1"/>
            <a:r>
              <a:rPr lang="en-US" dirty="0" smtClean="0"/>
              <a:t>Generated personal tests: 3487</a:t>
            </a:r>
          </a:p>
          <a:p>
            <a:pPr lvl="1"/>
            <a:r>
              <a:rPr lang="en-US" dirty="0" smtClean="0"/>
              <a:t>Included questions: 48337  </a:t>
            </a:r>
          </a:p>
          <a:p>
            <a:endParaRPr lang="en-US" dirty="0" smtClean="0"/>
          </a:p>
          <a:p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SE: Computer Science Education and Research Cooperation, Bansko'13</a:t>
            </a:r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0661-9BC5-46B3-95B1-B70749A1C5D3}" type="slidenum">
              <a:rPr lang="bg-BG" smtClean="0"/>
              <a:pPr/>
              <a:t>15</a:t>
            </a:fld>
            <a:endParaRPr lang="bg-BG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PhD Theses 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Defended: 6 </a:t>
            </a:r>
          </a:p>
          <a:p>
            <a:pPr lvl="1"/>
            <a:r>
              <a:rPr lang="en-US" dirty="0" smtClean="0"/>
              <a:t> 2.08.2013 Emil Doychev</a:t>
            </a:r>
          </a:p>
          <a:p>
            <a:r>
              <a:rPr lang="en-US" dirty="0" smtClean="0"/>
              <a:t>Nearing completion: 2  </a:t>
            </a:r>
          </a:p>
          <a:p>
            <a:r>
              <a:rPr lang="en-US" dirty="0" smtClean="0"/>
              <a:t>In development: 5</a:t>
            </a:r>
          </a:p>
          <a:p>
            <a:r>
              <a:rPr lang="en-US" dirty="0" smtClean="0"/>
              <a:t>New (January 2014): 4 </a:t>
            </a:r>
          </a:p>
          <a:p>
            <a:endParaRPr lang="bg-BG" dirty="0" smtClean="0"/>
          </a:p>
          <a:p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SE: Computer Science Education and Research Cooperation, Bansko'13</a:t>
            </a:r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0661-9BC5-46B3-95B1-B70749A1C5D3}" type="slidenum">
              <a:rPr lang="bg-BG" smtClean="0"/>
              <a:pPr/>
              <a:t>16</a:t>
            </a:fld>
            <a:endParaRPr lang="bg-BG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Publications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First publication: May, 2003</a:t>
            </a:r>
          </a:p>
          <a:p>
            <a:r>
              <a:rPr lang="en-US" dirty="0" smtClean="0"/>
              <a:t>Book chapters: 7</a:t>
            </a:r>
          </a:p>
          <a:p>
            <a:pPr lvl="1"/>
            <a:r>
              <a:rPr lang="en-US" dirty="0" smtClean="0"/>
              <a:t>Springer, In-Tech, M-Library, GSTF, Cambridge Scholars Publishing</a:t>
            </a:r>
          </a:p>
          <a:p>
            <a:r>
              <a:rPr lang="en-US" dirty="0" smtClean="0"/>
              <a:t>Journals: 20</a:t>
            </a:r>
          </a:p>
          <a:p>
            <a:pPr lvl="1"/>
            <a:r>
              <a:rPr lang="en-IE" dirty="0" smtClean="0"/>
              <a:t>Journal of Computers, </a:t>
            </a:r>
            <a:r>
              <a:rPr lang="bg-BG" dirty="0" smtClean="0"/>
              <a:t>Compt. Rend. Acad. Bulg. Sci</a:t>
            </a:r>
            <a:r>
              <a:rPr lang="en-US" dirty="0" smtClean="0"/>
              <a:t>, </a:t>
            </a:r>
            <a:r>
              <a:rPr lang="bg-BG" dirty="0" smtClean="0"/>
              <a:t>Int</a:t>
            </a:r>
            <a:r>
              <a:rPr lang="en-US" dirty="0" smtClean="0"/>
              <a:t>. </a:t>
            </a:r>
            <a:r>
              <a:rPr lang="bg-BG" dirty="0" smtClean="0"/>
              <a:t>J</a:t>
            </a:r>
            <a:r>
              <a:rPr lang="en-US" dirty="0" smtClean="0"/>
              <a:t>. </a:t>
            </a:r>
            <a:r>
              <a:rPr lang="bg-BG" dirty="0" smtClean="0"/>
              <a:t>of Computer Information Systems</a:t>
            </a:r>
            <a:r>
              <a:rPr lang="en-US" dirty="0" smtClean="0"/>
              <a:t> (USA), </a:t>
            </a:r>
            <a:r>
              <a:rPr lang="bg-BG" dirty="0" smtClean="0"/>
              <a:t>Cybernetics and Information Technologies</a:t>
            </a:r>
            <a:r>
              <a:rPr lang="en-US" dirty="0" smtClean="0"/>
              <a:t> </a:t>
            </a:r>
          </a:p>
          <a:p>
            <a:r>
              <a:rPr lang="en-US" dirty="0" smtClean="0"/>
              <a:t>Conferences and Workshops: 100+ </a:t>
            </a:r>
          </a:p>
          <a:p>
            <a:pPr lvl="1"/>
            <a:r>
              <a:rPr lang="en-US" dirty="0" smtClean="0"/>
              <a:t>AACE E-Learn, </a:t>
            </a:r>
            <a:r>
              <a:rPr lang="bg-BG" dirty="0" smtClean="0"/>
              <a:t>WebTech</a:t>
            </a:r>
            <a:r>
              <a:rPr lang="en-US" dirty="0" smtClean="0"/>
              <a:t>, </a:t>
            </a:r>
            <a:r>
              <a:rPr lang="bg-BG" dirty="0" smtClean="0"/>
              <a:t>COGNITIVE</a:t>
            </a:r>
            <a:r>
              <a:rPr lang="en-US" dirty="0" smtClean="0"/>
              <a:t>, </a:t>
            </a:r>
            <a:r>
              <a:rPr lang="bg-BG" dirty="0" smtClean="0"/>
              <a:t>IEEE Int</a:t>
            </a:r>
            <a:r>
              <a:rPr lang="en-US" dirty="0" smtClean="0"/>
              <a:t>. </a:t>
            </a:r>
            <a:r>
              <a:rPr lang="bg-BG" dirty="0" smtClean="0"/>
              <a:t>Conference on Mobile, Hybrid, and On-line Learning</a:t>
            </a:r>
            <a:r>
              <a:rPr lang="en-US" dirty="0" smtClean="0"/>
              <a:t>, </a:t>
            </a:r>
            <a:r>
              <a:rPr lang="bg-BG" dirty="0" smtClean="0"/>
              <a:t>IEEE DEST</a:t>
            </a:r>
            <a:r>
              <a:rPr lang="en-US" dirty="0" smtClean="0"/>
              <a:t>, </a:t>
            </a:r>
            <a:r>
              <a:rPr lang="bg-BG" dirty="0" smtClean="0"/>
              <a:t>IEEE Int</a:t>
            </a:r>
            <a:r>
              <a:rPr lang="en-US" dirty="0" smtClean="0"/>
              <a:t>. </a:t>
            </a:r>
            <a:r>
              <a:rPr lang="bg-BG" dirty="0" smtClean="0"/>
              <a:t>Conference on Intelligent Systems</a:t>
            </a:r>
            <a:r>
              <a:rPr lang="en-US" dirty="0" smtClean="0"/>
              <a:t>, </a:t>
            </a:r>
            <a:r>
              <a:rPr lang="bg-BG" dirty="0" smtClean="0"/>
              <a:t>WORLDCOMP</a:t>
            </a:r>
            <a:r>
              <a:rPr lang="en-US" dirty="0" smtClean="0"/>
              <a:t>, </a:t>
            </a:r>
            <a:r>
              <a:rPr lang="bg-BG" dirty="0" smtClean="0"/>
              <a:t>COMPSAC</a:t>
            </a:r>
            <a:r>
              <a:rPr lang="en-US" dirty="0" smtClean="0"/>
              <a:t>, …</a:t>
            </a:r>
          </a:p>
          <a:p>
            <a:endParaRPr lang="bg-BG" dirty="0" smtClean="0"/>
          </a:p>
          <a:p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SE: Computer Science Education and Research Cooperation, Bansko'13</a:t>
            </a:r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0661-9BC5-46B3-95B1-B70749A1C5D3}" type="slidenum">
              <a:rPr lang="bg-BG" smtClean="0"/>
              <a:pPr/>
              <a:t>17</a:t>
            </a:fld>
            <a:endParaRPr lang="bg-BG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projects 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3500" dirty="0" smtClean="0"/>
              <a:t>Projects: 11</a:t>
            </a:r>
          </a:p>
          <a:p>
            <a:pPr lvl="1"/>
            <a:r>
              <a:rPr lang="en-US" sz="3000" dirty="0" err="1" smtClean="0"/>
              <a:t>SEDiLia</a:t>
            </a:r>
            <a:r>
              <a:rPr lang="en-GB" sz="3000" dirty="0" smtClean="0"/>
              <a:t> </a:t>
            </a:r>
          </a:p>
          <a:p>
            <a:pPr lvl="1"/>
            <a:r>
              <a:rPr lang="en-US" sz="3000" i="1" dirty="0" smtClean="0"/>
              <a:t>Software Engineering: Computer Science Education and research Cooperation, </a:t>
            </a:r>
            <a:r>
              <a:rPr lang="en-US" sz="3000" dirty="0" smtClean="0"/>
              <a:t>DAAD (Stability Pact for Sought Eastern Europe)</a:t>
            </a:r>
            <a:endParaRPr lang="en-US" sz="3000" u="sng" dirty="0" smtClean="0"/>
          </a:p>
          <a:p>
            <a:pPr lvl="2"/>
            <a:r>
              <a:rPr lang="en-US" sz="3600" b="1" dirty="0" smtClean="0">
                <a:solidFill>
                  <a:srgbClr val="FF0000"/>
                </a:solidFill>
              </a:rPr>
              <a:t>Thanks for support !!!</a:t>
            </a:r>
            <a:endParaRPr lang="bg-BG" sz="3600" b="1" u="sng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SE: Computer Science Education and Research Cooperation, Bansko'13</a:t>
            </a:r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0661-9BC5-46B3-95B1-B70749A1C5D3}" type="slidenum">
              <a:rPr lang="bg-BG" smtClean="0"/>
              <a:pPr/>
              <a:t>18</a:t>
            </a:fld>
            <a:endParaRPr lang="bg-BG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Learning 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Successful graduates residing in:</a:t>
            </a:r>
          </a:p>
          <a:p>
            <a:pPr lvl="1"/>
            <a:r>
              <a:rPr lang="en-US" dirty="0" smtClean="0"/>
              <a:t>USA</a:t>
            </a:r>
          </a:p>
          <a:p>
            <a:pPr lvl="1"/>
            <a:r>
              <a:rPr lang="en-US" dirty="0" smtClean="0"/>
              <a:t>Canada</a:t>
            </a:r>
          </a:p>
          <a:p>
            <a:pPr lvl="1"/>
            <a:r>
              <a:rPr lang="en-US" dirty="0" smtClean="0"/>
              <a:t>Germany</a:t>
            </a:r>
          </a:p>
          <a:p>
            <a:pPr lvl="1"/>
            <a:r>
              <a:rPr lang="en-US" dirty="0" smtClean="0"/>
              <a:t>Italy</a:t>
            </a:r>
          </a:p>
          <a:p>
            <a:pPr lvl="1"/>
            <a:r>
              <a:rPr lang="en-US" dirty="0" smtClean="0"/>
              <a:t>France </a:t>
            </a:r>
          </a:p>
          <a:p>
            <a:pPr lvl="1"/>
            <a:r>
              <a:rPr lang="en-US" dirty="0" smtClean="0"/>
              <a:t>Kenya</a:t>
            </a:r>
          </a:p>
          <a:p>
            <a:pPr lvl="1"/>
            <a:r>
              <a:rPr lang="en-US" dirty="0" err="1" smtClean="0"/>
              <a:t>Bregovo</a:t>
            </a:r>
            <a:r>
              <a:rPr lang="en-US" dirty="0" smtClean="0"/>
              <a:t> (Bulgaria, 375 km from Plovdiv)</a:t>
            </a:r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SE: Computer Science Education and Research Cooperation, Bansko'13</a:t>
            </a:r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0661-9BC5-46B3-95B1-B70749A1C5D3}" type="slidenum">
              <a:rPr lang="bg-BG" smtClean="0"/>
              <a:pPr/>
              <a:t>19</a:t>
            </a:fld>
            <a:endParaRPr lang="bg-BG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2000:restructuring of the education in the FMI</a:t>
            </a:r>
          </a:p>
          <a:p>
            <a:pPr lvl="1"/>
            <a:r>
              <a:rPr lang="en-US" dirty="0" smtClean="0"/>
              <a:t>Bachelor’s degree (4)</a:t>
            </a:r>
          </a:p>
          <a:p>
            <a:pPr lvl="1"/>
            <a:r>
              <a:rPr lang="en-US" dirty="0" smtClean="0"/>
              <a:t>Master’s degree (1)</a:t>
            </a:r>
          </a:p>
          <a:p>
            <a:r>
              <a:rPr lang="en-US" dirty="0" smtClean="0"/>
              <a:t>2001: </a:t>
            </a:r>
            <a:r>
              <a:rPr lang="en-US" dirty="0" err="1" smtClean="0"/>
              <a:t>MSc</a:t>
            </a:r>
            <a:r>
              <a:rPr lang="en-US" dirty="0" smtClean="0"/>
              <a:t> in SE started </a:t>
            </a:r>
          </a:p>
          <a:p>
            <a:r>
              <a:rPr lang="en-US" dirty="0" smtClean="0"/>
              <a:t>Problem </a:t>
            </a:r>
          </a:p>
          <a:p>
            <a:pPr lvl="1"/>
            <a:r>
              <a:rPr lang="en-US" dirty="0" smtClean="0"/>
              <a:t>Provision of effective education and training in a  growing number of students</a:t>
            </a:r>
          </a:p>
          <a:p>
            <a:pPr lvl="1"/>
            <a:r>
              <a:rPr lang="en-US" dirty="0" smtClean="0"/>
              <a:t>Relatively small and inexperienced staff</a:t>
            </a:r>
          </a:p>
          <a:p>
            <a:endParaRPr lang="en-US" dirty="0" smtClean="0"/>
          </a:p>
          <a:p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SE: Computer Science Education and Research Cooperation, Bansko'13</a:t>
            </a:r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0661-9BC5-46B3-95B1-B70749A1C5D3}" type="slidenum">
              <a:rPr lang="bg-BG" smtClean="0"/>
              <a:pPr/>
              <a:t>2</a:t>
            </a:fld>
            <a:endParaRPr lang="bg-BG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During and after the 2013 (content)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E-content development </a:t>
            </a:r>
          </a:p>
          <a:p>
            <a:pPr lvl="1"/>
            <a:r>
              <a:rPr lang="en-US" dirty="0" smtClean="0"/>
              <a:t>Software Engineering</a:t>
            </a:r>
          </a:p>
          <a:p>
            <a:pPr lvl="1"/>
            <a:r>
              <a:rPr lang="en-US" dirty="0" smtClean="0"/>
              <a:t>Java</a:t>
            </a:r>
          </a:p>
          <a:p>
            <a:pPr lvl="2"/>
            <a:r>
              <a:rPr lang="en-US" dirty="0" smtClean="0"/>
              <a:t>Programming in Java</a:t>
            </a:r>
          </a:p>
          <a:p>
            <a:pPr lvl="2"/>
            <a:r>
              <a:rPr lang="en-US" dirty="0" smtClean="0"/>
              <a:t>OOP in Java</a:t>
            </a:r>
          </a:p>
          <a:p>
            <a:pPr lvl="2"/>
            <a:r>
              <a:rPr lang="en-US" dirty="0" smtClean="0"/>
              <a:t>Programming in Java (standard)</a:t>
            </a:r>
          </a:p>
          <a:p>
            <a:pPr lvl="2"/>
            <a:r>
              <a:rPr lang="en-US" dirty="0" smtClean="0"/>
              <a:t>Design Patterns </a:t>
            </a:r>
          </a:p>
          <a:p>
            <a:pPr lvl="1"/>
            <a:r>
              <a:rPr lang="en-US" dirty="0" smtClean="0"/>
              <a:t>Artificial Intelligence</a:t>
            </a:r>
          </a:p>
          <a:p>
            <a:r>
              <a:rPr lang="en-US" dirty="0" err="1" smtClean="0"/>
              <a:t>Selbo</a:t>
            </a:r>
            <a:r>
              <a:rPr lang="en-US" dirty="0" smtClean="0"/>
              <a:t> 2 </a:t>
            </a:r>
          </a:p>
          <a:p>
            <a:pPr lvl="1"/>
            <a:r>
              <a:rPr lang="en-US" dirty="0" smtClean="0"/>
              <a:t>a SCORM 2004 editor </a:t>
            </a:r>
          </a:p>
          <a:p>
            <a:pPr lvl="1"/>
            <a:r>
              <a:rPr lang="en-US" dirty="0" smtClean="0"/>
              <a:t>Teaching content DL</a:t>
            </a:r>
          </a:p>
          <a:p>
            <a:r>
              <a:rPr lang="en-US" dirty="0" err="1" smtClean="0"/>
              <a:t>IntelBos</a:t>
            </a:r>
            <a:r>
              <a:rPr lang="en-US" dirty="0" smtClean="0"/>
              <a:t> – combination of DLs and SCORM, Test and Event Engines  </a:t>
            </a:r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SE: Computer Science Education and Research Cooperation, Bansko'13</a:t>
            </a:r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0661-9BC5-46B3-95B1-B70749A1C5D3}" type="slidenum">
              <a:rPr lang="bg-BG" smtClean="0"/>
              <a:pPr/>
              <a:t>20</a:t>
            </a:fld>
            <a:endParaRPr lang="bg-BG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Structure of the DL</a:t>
            </a:r>
            <a:endParaRPr lang="bg-B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SE: Computer Science Education and Research Cooperation, Bansko'13</a:t>
            </a:r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0661-9BC5-46B3-95B1-B70749A1C5D3}" type="slidenum">
              <a:rPr lang="bg-BG" smtClean="0"/>
              <a:pPr/>
              <a:t>21</a:t>
            </a:fld>
            <a:endParaRPr lang="bg-BG"/>
          </a:p>
        </p:txBody>
      </p:sp>
      <p:sp>
        <p:nvSpPr>
          <p:cNvPr id="7" name="Rectangle 6"/>
          <p:cNvSpPr/>
          <p:nvPr/>
        </p:nvSpPr>
        <p:spPr>
          <a:xfrm>
            <a:off x="5292080" y="4797152"/>
            <a:ext cx="16561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Assets</a:t>
            </a:r>
            <a:endParaRPr lang="bg-BG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92080" y="4077072"/>
            <a:ext cx="16561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SCOs</a:t>
            </a:r>
            <a:endParaRPr lang="bg-BG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92080" y="3356992"/>
            <a:ext cx="16561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Aggregations</a:t>
            </a:r>
            <a:endParaRPr lang="bg-BG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92080" y="2636912"/>
            <a:ext cx="16561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Organizations</a:t>
            </a:r>
            <a:endParaRPr lang="bg-BG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27784" y="4581128"/>
            <a:ext cx="1656184" cy="6480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Manifests</a:t>
            </a:r>
            <a:endParaRPr lang="bg-BG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27784" y="3501008"/>
            <a:ext cx="1656184" cy="93610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Sequensing</a:t>
            </a:r>
            <a:r>
              <a:rPr lang="en-US" dirty="0" smtClean="0">
                <a:solidFill>
                  <a:schemeClr val="tx1"/>
                </a:solidFill>
              </a:rPr>
              <a:t> &amp; Navigation Rules</a:t>
            </a:r>
            <a:endParaRPr lang="bg-BG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27784" y="2708920"/>
            <a:ext cx="1656184" cy="6480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Scenarios</a:t>
            </a:r>
            <a:endParaRPr lang="bg-BG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95736" y="2420888"/>
            <a:ext cx="2448272" cy="31683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6" name="Rectangle 15"/>
          <p:cNvSpPr/>
          <p:nvPr/>
        </p:nvSpPr>
        <p:spPr>
          <a:xfrm>
            <a:off x="4860032" y="2420888"/>
            <a:ext cx="2448272" cy="316835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7" name="Rounded Rectangle 16"/>
          <p:cNvSpPr/>
          <p:nvPr/>
        </p:nvSpPr>
        <p:spPr>
          <a:xfrm>
            <a:off x="2195736" y="1628800"/>
            <a:ext cx="511256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Lecture courses</a:t>
            </a:r>
            <a:endParaRPr lang="bg-BG" dirty="0"/>
          </a:p>
        </p:txBody>
      </p:sp>
      <p:pic>
        <p:nvPicPr>
          <p:cNvPr id="83971" name="Picture 3" descr="D:\Users\s.stojanov\Downloads\MC900251225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8395" y="3573016"/>
            <a:ext cx="1247701" cy="792088"/>
          </a:xfrm>
          <a:prstGeom prst="rect">
            <a:avLst/>
          </a:prstGeom>
          <a:noFill/>
        </p:spPr>
      </p:pic>
      <p:pic>
        <p:nvPicPr>
          <p:cNvPr id="83970" name="Picture 2" descr="D:\Users\s.stojanov\Downloads\MM90028324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8704" y="1628800"/>
            <a:ext cx="1219200" cy="792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During and after the 2013 …(services)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en-US" dirty="0" smtClean="0"/>
              <a:t>New version of the test module</a:t>
            </a:r>
          </a:p>
          <a:p>
            <a:pPr lvl="1"/>
            <a:r>
              <a:rPr lang="en-US" dirty="0" smtClean="0"/>
              <a:t>full QTI 2 compliant</a:t>
            </a:r>
          </a:p>
          <a:p>
            <a:r>
              <a:rPr lang="en-US" dirty="0" smtClean="0"/>
              <a:t>Game-oriented learning</a:t>
            </a:r>
          </a:p>
          <a:p>
            <a:r>
              <a:rPr lang="en-US" dirty="0" smtClean="0"/>
              <a:t>New services</a:t>
            </a:r>
          </a:p>
          <a:p>
            <a:pPr lvl="1"/>
            <a:r>
              <a:rPr lang="en-US" dirty="0" smtClean="0"/>
              <a:t>Student book</a:t>
            </a:r>
          </a:p>
          <a:p>
            <a:pPr lvl="1"/>
            <a:r>
              <a:rPr lang="en-US" dirty="0" smtClean="0"/>
              <a:t>Teaching notebook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SE: Computer Science Education and Research Cooperation, Bansko'13</a:t>
            </a:r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0661-9BC5-46B3-95B1-B70749A1C5D3}" type="slidenum">
              <a:rPr lang="bg-BG" smtClean="0"/>
              <a:pPr/>
              <a:t>22</a:t>
            </a:fld>
            <a:endParaRPr lang="bg-BG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 … so far</a:t>
            </a:r>
            <a:r>
              <a:rPr lang="bg-BG" dirty="0" smtClean="0"/>
              <a:t> (1)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6855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Using the portal we are able to conduct the </a:t>
            </a:r>
            <a:r>
              <a:rPr lang="en-US" dirty="0" err="1" smtClean="0"/>
              <a:t>MSc</a:t>
            </a:r>
            <a:r>
              <a:rPr lang="en-US" dirty="0" smtClean="0"/>
              <a:t> program</a:t>
            </a:r>
            <a:endParaRPr lang="bg-BG" dirty="0" smtClean="0"/>
          </a:p>
          <a:p>
            <a:pPr lvl="1"/>
            <a:r>
              <a:rPr lang="en-US" dirty="0" smtClean="0"/>
              <a:t>The only services directly supported the learning process (electronic testing, delivery of electronic content) are insufficient</a:t>
            </a:r>
            <a:endParaRPr lang="bg-BG" dirty="0" smtClean="0"/>
          </a:p>
          <a:p>
            <a:pPr lvl="1"/>
            <a:r>
              <a:rPr lang="en-US" dirty="0" smtClean="0"/>
              <a:t>Services supporting the planning, organization and documentation of the educational process are very important</a:t>
            </a:r>
            <a:endParaRPr lang="bg-BG" dirty="0" smtClean="0"/>
          </a:p>
          <a:p>
            <a:pPr lvl="2"/>
            <a:r>
              <a:rPr lang="en-US" dirty="0" smtClean="0"/>
              <a:t>Schedules, different types of registrations, …</a:t>
            </a:r>
            <a:endParaRPr lang="bg-BG" dirty="0" smtClean="0"/>
          </a:p>
          <a:p>
            <a:r>
              <a:rPr lang="en-US" dirty="0" smtClean="0"/>
              <a:t>The portal provides good opportunities for individualization of learning </a:t>
            </a:r>
          </a:p>
          <a:p>
            <a:pPr lvl="1"/>
            <a:r>
              <a:rPr lang="en-US" dirty="0" smtClean="0"/>
              <a:t>Transition to 1: n relation in a natural way  </a:t>
            </a:r>
          </a:p>
          <a:p>
            <a:r>
              <a:rPr lang="en-US" dirty="0" smtClean="0"/>
              <a:t>Considerably, more difficult the development of reusable and adaptive content </a:t>
            </a:r>
            <a:r>
              <a:rPr lang="bg-BG" dirty="0" smtClean="0"/>
              <a:t>(</a:t>
            </a:r>
            <a:r>
              <a:rPr lang="en-US" dirty="0" smtClean="0"/>
              <a:t>SCORM 2004) </a:t>
            </a:r>
            <a:endParaRPr lang="bg-BG" dirty="0" smtClean="0"/>
          </a:p>
          <a:p>
            <a:pPr lvl="1"/>
            <a:r>
              <a:rPr lang="en-US" dirty="0" smtClean="0"/>
              <a:t>The construction of digital libraries is a very difficult task</a:t>
            </a:r>
            <a:r>
              <a:rPr lang="bg-BG" dirty="0" smtClean="0"/>
              <a:t>  </a:t>
            </a:r>
          </a:p>
          <a:p>
            <a:r>
              <a:rPr lang="en-US" dirty="0" smtClean="0"/>
              <a:t>Need of intelligent support</a:t>
            </a:r>
            <a:endParaRPr lang="bg-BG" dirty="0" smtClean="0"/>
          </a:p>
          <a:p>
            <a:pPr lvl="1"/>
            <a:r>
              <a:rPr lang="en-US" dirty="0" smtClean="0"/>
              <a:t>student book</a:t>
            </a:r>
            <a:endParaRPr lang="bg-BG" dirty="0" smtClean="0"/>
          </a:p>
          <a:p>
            <a:pPr lvl="1"/>
            <a:r>
              <a:rPr lang="en-US" dirty="0" smtClean="0"/>
              <a:t>teaching notebook</a:t>
            </a:r>
            <a:endParaRPr lang="bg-BG" dirty="0" smtClean="0"/>
          </a:p>
          <a:p>
            <a:pPr lvl="1"/>
            <a:r>
              <a:rPr lang="en-US" dirty="0" smtClean="0"/>
              <a:t>game-oriented education </a:t>
            </a:r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SE: Computer Science Education and Research Cooperation, Bansko'13</a:t>
            </a:r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0661-9BC5-46B3-95B1-B70749A1C5D3}" type="slidenum">
              <a:rPr lang="bg-BG" smtClean="0"/>
              <a:pPr/>
              <a:t>23</a:t>
            </a:fld>
            <a:endParaRPr lang="bg-BG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 … so far</a:t>
            </a:r>
            <a:r>
              <a:rPr lang="bg-BG" dirty="0" smtClean="0"/>
              <a:t> (2)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608512"/>
          </a:xfrm>
        </p:spPr>
        <p:txBody>
          <a:bodyPr>
            <a:normAutofit/>
          </a:bodyPr>
          <a:lstStyle/>
          <a:p>
            <a:r>
              <a:rPr lang="en-US" dirty="0" smtClean="0"/>
              <a:t>Students aspect</a:t>
            </a:r>
            <a:endParaRPr lang="bg-BG" dirty="0" smtClean="0"/>
          </a:p>
          <a:p>
            <a:pPr lvl="1"/>
            <a:r>
              <a:rPr lang="en-US" dirty="0" smtClean="0"/>
              <a:t>Increased activity</a:t>
            </a:r>
            <a:r>
              <a:rPr lang="bg-BG" dirty="0" smtClean="0"/>
              <a:t> </a:t>
            </a:r>
          </a:p>
          <a:p>
            <a:pPr lvl="1"/>
            <a:r>
              <a:rPr lang="en-US" dirty="0" smtClean="0"/>
              <a:t>Quickly get used the environment</a:t>
            </a:r>
            <a:endParaRPr lang="bg-BG" dirty="0" smtClean="0"/>
          </a:p>
          <a:p>
            <a:pPr lvl="1"/>
            <a:r>
              <a:rPr lang="en-US" dirty="0" smtClean="0"/>
              <a:t>Try to involve them in the development of the environment</a:t>
            </a:r>
            <a:endParaRPr lang="bg-BG" dirty="0" smtClean="0"/>
          </a:p>
          <a:p>
            <a:pPr lvl="2"/>
            <a:r>
              <a:rPr lang="en-US" dirty="0" smtClean="0"/>
              <a:t>The environment  is an domain where the students can demonstrate the gained knowledge </a:t>
            </a:r>
            <a:endParaRPr lang="bg-BG" dirty="0" smtClean="0"/>
          </a:p>
          <a:p>
            <a:pPr lvl="2"/>
            <a:r>
              <a:rPr lang="en-US" dirty="0" smtClean="0"/>
              <a:t>Helping to build the environment</a:t>
            </a:r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SE: Computer Science Education and Research Cooperation, Bansko'13</a:t>
            </a:r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0661-9BC5-46B3-95B1-B70749A1C5D3}" type="slidenum">
              <a:rPr lang="bg-BG" smtClean="0"/>
              <a:pPr/>
              <a:t>24</a:t>
            </a:fld>
            <a:endParaRPr lang="bg-BG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 … so far</a:t>
            </a:r>
            <a:r>
              <a:rPr lang="bg-BG" dirty="0" smtClean="0"/>
              <a:t> (</a:t>
            </a:r>
            <a:r>
              <a:rPr lang="en-US" dirty="0" smtClean="0"/>
              <a:t>3</a:t>
            </a:r>
            <a:r>
              <a:rPr lang="bg-BG" dirty="0" smtClean="0"/>
              <a:t>)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608512"/>
          </a:xfrm>
        </p:spPr>
        <p:txBody>
          <a:bodyPr>
            <a:normAutofit/>
          </a:bodyPr>
          <a:lstStyle/>
          <a:p>
            <a:r>
              <a:rPr lang="en-US" dirty="0" smtClean="0"/>
              <a:t>Teachers aspect</a:t>
            </a:r>
            <a:endParaRPr lang="bg-BG" dirty="0" smtClean="0"/>
          </a:p>
          <a:p>
            <a:pPr lvl="1"/>
            <a:r>
              <a:rPr lang="en-US" dirty="0" smtClean="0"/>
              <a:t>Workload of teachers increases</a:t>
            </a:r>
            <a:endParaRPr lang="bg-BG" dirty="0" smtClean="0"/>
          </a:p>
          <a:p>
            <a:pPr lvl="1"/>
            <a:r>
              <a:rPr lang="en-US" dirty="0" smtClean="0"/>
              <a:t>Transition from 1:1 to 1:n relationships</a:t>
            </a:r>
          </a:p>
          <a:p>
            <a:pPr lvl="2"/>
            <a:r>
              <a:rPr lang="en-US" dirty="0" smtClean="0"/>
              <a:t>More overhead for organization and management</a:t>
            </a:r>
            <a:endParaRPr lang="bg-BG" dirty="0" smtClean="0"/>
          </a:p>
          <a:p>
            <a:pPr lvl="1"/>
            <a:r>
              <a:rPr lang="en-US" dirty="0" smtClean="0"/>
              <a:t>The development of teaching material becomes much more difficult</a:t>
            </a:r>
            <a:endParaRPr lang="bg-BG" dirty="0" smtClean="0"/>
          </a:p>
          <a:p>
            <a:pPr lvl="1"/>
            <a:r>
              <a:rPr lang="en-US" dirty="0" smtClean="0"/>
              <a:t>Catch 22 situation </a:t>
            </a:r>
            <a:endParaRPr lang="bg-BG" dirty="0" smtClean="0"/>
          </a:p>
          <a:p>
            <a:pPr lvl="2">
              <a:buNone/>
            </a:pPr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SE: Computer Science Education and Research Cooperation, Bansko'13</a:t>
            </a:r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0661-9BC5-46B3-95B1-B70749A1C5D3}" type="slidenum">
              <a:rPr lang="bg-BG" smtClean="0"/>
              <a:pPr/>
              <a:t>25</a:t>
            </a:fld>
            <a:endParaRPr lang="bg-BG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 … so far (</a:t>
            </a:r>
            <a:r>
              <a:rPr lang="bg-BG" dirty="0" smtClean="0"/>
              <a:t>4</a:t>
            </a:r>
            <a:r>
              <a:rPr lang="en-US" dirty="0" smtClean="0"/>
              <a:t>)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289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Catch 22: One of the goals was to unload the staff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But</a:t>
            </a:r>
            <a:r>
              <a:rPr lang="en-US" dirty="0" smtClean="0"/>
              <a:t>, the staff is overloaded during the development of </a:t>
            </a:r>
            <a:r>
              <a:rPr lang="en-US" dirty="0" err="1" smtClean="0"/>
              <a:t>DeLC</a:t>
            </a:r>
            <a:r>
              <a:rPr lang="en-US" dirty="0" smtClean="0"/>
              <a:t> …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But</a:t>
            </a:r>
            <a:r>
              <a:rPr lang="en-US" dirty="0" smtClean="0"/>
              <a:t>, we think, we will pick the fruits of our work when the environment will be completed …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But</a:t>
            </a:r>
            <a:r>
              <a:rPr lang="en-US" dirty="0" smtClean="0"/>
              <a:t>, is it possible to complete such a thing? …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But</a:t>
            </a:r>
            <a:r>
              <a:rPr lang="en-US" dirty="0" smtClean="0"/>
              <a:t>, we hope, we are happy with the work … </a:t>
            </a:r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SE: Computer Science Education and Research Cooperation, Bansko'13</a:t>
            </a:r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0661-9BC5-46B3-95B1-B70749A1C5D3}" type="slidenum">
              <a:rPr lang="bg-BG" smtClean="0"/>
              <a:pPr/>
              <a:t>26</a:t>
            </a:fld>
            <a:endParaRPr lang="bg-BG"/>
          </a:p>
        </p:txBody>
      </p:sp>
      <p:pic>
        <p:nvPicPr>
          <p:cNvPr id="7" name="Picture 2" descr="D:\Users\s.stojanov\Downloads\MC900423171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1" y="5106889"/>
            <a:ext cx="1440159" cy="14184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492896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Thank you!</a:t>
            </a:r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SE: Computer Science Education and Research Cooperation, Bansko'13</a:t>
            </a:r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0661-9BC5-46B3-95B1-B70749A1C5D3}" type="slidenum">
              <a:rPr lang="bg-BG" smtClean="0"/>
              <a:pPr/>
              <a:t>27</a:t>
            </a:fld>
            <a:endParaRPr lang="bg-BG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kind of ITC support</a:t>
            </a:r>
            <a:r>
              <a:rPr lang="en-US" dirty="0" smtClean="0"/>
              <a:t>?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Two </a:t>
            </a:r>
            <a:r>
              <a:rPr lang="en-US" dirty="0" smtClean="0"/>
              <a:t>ways:</a:t>
            </a:r>
          </a:p>
          <a:p>
            <a:pPr lvl="1"/>
            <a:r>
              <a:rPr lang="en-US" dirty="0" smtClean="0"/>
              <a:t>Adapting a ready eLearning system</a:t>
            </a:r>
          </a:p>
          <a:p>
            <a:pPr lvl="2"/>
            <a:r>
              <a:rPr lang="en-US" dirty="0" smtClean="0"/>
              <a:t>Completely different situation than today</a:t>
            </a:r>
          </a:p>
          <a:p>
            <a:pPr lvl="1"/>
            <a:r>
              <a:rPr lang="en-US" dirty="0" smtClean="0"/>
              <a:t>Development own environment </a:t>
            </a:r>
          </a:p>
          <a:p>
            <a:pPr lvl="2"/>
            <a:r>
              <a:rPr lang="en-US" dirty="0" smtClean="0"/>
              <a:t>Do we have enough strength?</a:t>
            </a:r>
          </a:p>
          <a:p>
            <a:r>
              <a:rPr lang="en-US" dirty="0" err="1" smtClean="0"/>
              <a:t>DeLC</a:t>
            </a:r>
            <a:r>
              <a:rPr lang="en-US" dirty="0" smtClean="0"/>
              <a:t>: Why own?</a:t>
            </a:r>
          </a:p>
          <a:p>
            <a:pPr lvl="1"/>
            <a:r>
              <a:rPr lang="en-US" dirty="0" smtClean="0"/>
              <a:t>Combining research with teaching</a:t>
            </a:r>
          </a:p>
          <a:p>
            <a:pPr lvl="1"/>
            <a:r>
              <a:rPr lang="en-US" dirty="0" smtClean="0"/>
              <a:t>Research goal: intelligent provision of educational services and teaching content</a:t>
            </a:r>
          </a:p>
          <a:p>
            <a:pPr lvl="1"/>
            <a:r>
              <a:rPr lang="en-US" dirty="0" smtClean="0"/>
              <a:t>Approach: step-by-step achievement   </a:t>
            </a:r>
          </a:p>
          <a:p>
            <a:pPr lvl="1"/>
            <a:r>
              <a:rPr lang="en-US" dirty="0" smtClean="0"/>
              <a:t>Test application: </a:t>
            </a:r>
            <a:r>
              <a:rPr lang="en-US" dirty="0" err="1" smtClean="0"/>
              <a:t>MSc</a:t>
            </a:r>
            <a:r>
              <a:rPr lang="en-US" dirty="0" smtClean="0"/>
              <a:t> in Software Engineering </a:t>
            </a:r>
          </a:p>
          <a:p>
            <a:pPr lvl="1"/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SE: Computer Science Education and Research Cooperation, Bansko'13</a:t>
            </a:r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0661-9BC5-46B3-95B1-B70749A1C5D3}" type="slidenum">
              <a:rPr lang="bg-BG" smtClean="0"/>
              <a:pPr/>
              <a:t>3</a:t>
            </a:fld>
            <a:endParaRPr lang="bg-BG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2013</a:t>
            </a:r>
            <a:r>
              <a:rPr lang="en-US" b="1" dirty="0" smtClean="0"/>
              <a:t> 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number of students continues to grow</a:t>
            </a:r>
          </a:p>
          <a:p>
            <a:pPr lvl="1"/>
            <a:r>
              <a:rPr lang="en-US" dirty="0" smtClean="0"/>
              <a:t>2010/11:68+</a:t>
            </a:r>
          </a:p>
          <a:p>
            <a:pPr lvl="1"/>
            <a:r>
              <a:rPr lang="en-US" dirty="0" smtClean="0"/>
              <a:t>2011/12</a:t>
            </a:r>
            <a:r>
              <a:rPr lang="bg-BG" dirty="0" smtClean="0"/>
              <a:t>: 8</a:t>
            </a:r>
            <a:r>
              <a:rPr lang="en-US" dirty="0" smtClean="0"/>
              <a:t>0+</a:t>
            </a:r>
          </a:p>
          <a:p>
            <a:pPr lvl="1"/>
            <a:r>
              <a:rPr lang="en-US" dirty="0" smtClean="0"/>
              <a:t>2012/13</a:t>
            </a:r>
            <a:r>
              <a:rPr lang="bg-BG" dirty="0" smtClean="0"/>
              <a:t>: </a:t>
            </a:r>
            <a:r>
              <a:rPr lang="en-US" dirty="0" smtClean="0"/>
              <a:t>101+</a:t>
            </a:r>
          </a:p>
          <a:p>
            <a:pPr lvl="1"/>
            <a:r>
              <a:rPr lang="en-US" dirty="0" smtClean="0"/>
              <a:t>Preparatory courses: 20-30 students </a:t>
            </a:r>
          </a:p>
          <a:p>
            <a:r>
              <a:rPr lang="en-US" dirty="0" smtClean="0"/>
              <a:t>The number of staff remains </a:t>
            </a:r>
            <a:r>
              <a:rPr lang="en-US" dirty="0" smtClean="0"/>
              <a:t>small</a:t>
            </a:r>
            <a:r>
              <a:rPr lang="en-US" dirty="0" smtClean="0"/>
              <a:t>, but experienced: 8 (+ externals)</a:t>
            </a:r>
          </a:p>
          <a:p>
            <a:r>
              <a:rPr lang="en-US" dirty="0" smtClean="0"/>
              <a:t>Unchanged duration: 1 year (better 1.5 or 2 years)</a:t>
            </a:r>
            <a:endParaRPr lang="bg-BG" dirty="0" smtClean="0"/>
          </a:p>
          <a:p>
            <a:endParaRPr lang="bg-BG" dirty="0" smtClean="0"/>
          </a:p>
          <a:p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SE: Computer Science Education and Research Cooperation, Bansko'13</a:t>
            </a:r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0661-9BC5-46B3-95B1-B70749A1C5D3}" type="slidenum">
              <a:rPr lang="bg-BG" smtClean="0"/>
              <a:pPr/>
              <a:t>4</a:t>
            </a:fld>
            <a:endParaRPr lang="bg-BG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Syllabus </a:t>
            </a:r>
            <a:endParaRPr lang="bg-BG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SE: Computer Science Education and Research Cooperation, Bansko'13</a:t>
            </a:r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0661-9BC5-46B3-95B1-B70749A1C5D3}" type="slidenum">
              <a:rPr lang="bg-BG" smtClean="0"/>
              <a:pPr/>
              <a:t>5</a:t>
            </a:fld>
            <a:endParaRPr lang="bg-BG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MSc</a:t>
            </a:r>
            <a:r>
              <a:rPr lang="en-US" dirty="0" smtClean="0"/>
              <a:t> Goal </a:t>
            </a:r>
            <a:r>
              <a:rPr lang="en-US" b="1" dirty="0" smtClean="0"/>
              <a:t> 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en-US" dirty="0" smtClean="0"/>
              <a:t>Project-oriented education:</a:t>
            </a:r>
          </a:p>
          <a:p>
            <a:pPr lvl="1"/>
            <a:r>
              <a:rPr lang="en-US" dirty="0" smtClean="0"/>
              <a:t>a large amount of individual work</a:t>
            </a:r>
          </a:p>
          <a:p>
            <a:pPr lvl="1"/>
            <a:r>
              <a:rPr lang="en-US" dirty="0" smtClean="0"/>
              <a:t>hard requirements on the staff; combination from:</a:t>
            </a:r>
          </a:p>
          <a:p>
            <a:pPr lvl="2"/>
            <a:r>
              <a:rPr lang="en-US" dirty="0" smtClean="0"/>
              <a:t>good theoretical background</a:t>
            </a:r>
          </a:p>
          <a:p>
            <a:pPr lvl="2"/>
            <a:r>
              <a:rPr lang="en-US" dirty="0" smtClean="0"/>
              <a:t>practical skills and experience   </a:t>
            </a:r>
          </a:p>
          <a:p>
            <a:r>
              <a:rPr lang="en-US" dirty="0" smtClean="0"/>
              <a:t>Individual skills</a:t>
            </a:r>
          </a:p>
          <a:p>
            <a:pPr lvl="1"/>
            <a:r>
              <a:rPr lang="en-US" dirty="0" smtClean="0"/>
              <a:t>Basics &amp; Specialization</a:t>
            </a:r>
          </a:p>
          <a:p>
            <a:r>
              <a:rPr lang="en-US" dirty="0" smtClean="0"/>
              <a:t>Team work</a:t>
            </a:r>
          </a:p>
          <a:p>
            <a:pPr lvl="1"/>
            <a:r>
              <a:rPr lang="en-US" dirty="0" smtClean="0"/>
              <a:t>Specialization &amp; Practical development</a:t>
            </a:r>
          </a:p>
          <a:p>
            <a:pPr lvl="1"/>
            <a:endParaRPr lang="bg-BG" dirty="0" smtClean="0"/>
          </a:p>
          <a:p>
            <a:endParaRPr lang="bg-BG" dirty="0" smtClean="0"/>
          </a:p>
          <a:p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SE: Computer Science Education and Research Cooperation, Bansko'13</a:t>
            </a:r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0661-9BC5-46B3-95B1-B70749A1C5D3}" type="slidenum">
              <a:rPr lang="bg-BG" smtClean="0"/>
              <a:pPr/>
              <a:t>6</a:t>
            </a:fld>
            <a:endParaRPr lang="bg-BG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eLearning Environment (</a:t>
            </a:r>
            <a:r>
              <a:rPr lang="en-US" dirty="0" err="1" smtClean="0"/>
              <a:t>DeLC</a:t>
            </a:r>
            <a:r>
              <a:rPr lang="en-US" dirty="0" smtClean="0"/>
              <a:t>)</a:t>
            </a:r>
            <a:endParaRPr lang="bg-B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SE: Computer Science Education and Research Cooperation, Bansko'13</a:t>
            </a:r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0661-9BC5-46B3-95B1-B70749A1C5D3}" type="slidenum">
              <a:rPr lang="bg-BG" smtClean="0"/>
              <a:pPr/>
              <a:t>7</a:t>
            </a:fld>
            <a:endParaRPr lang="bg-BG"/>
          </a:p>
        </p:txBody>
      </p:sp>
      <p:grpSp>
        <p:nvGrpSpPr>
          <p:cNvPr id="104" name="Group 103"/>
          <p:cNvGrpSpPr/>
          <p:nvPr/>
        </p:nvGrpSpPr>
        <p:grpSpPr>
          <a:xfrm>
            <a:off x="971600" y="4797152"/>
            <a:ext cx="1800200" cy="1296144"/>
            <a:chOff x="971600" y="4581128"/>
            <a:chExt cx="1800200" cy="1296144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971600" y="5877272"/>
              <a:ext cx="18002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771800" y="5013176"/>
              <a:ext cx="0" cy="86409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870260" y="5013176"/>
              <a:ext cx="90154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971600" y="4581128"/>
              <a:ext cx="0" cy="129614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870260" y="4581128"/>
              <a:ext cx="2773" cy="43204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971600" y="4581128"/>
              <a:ext cx="89866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/>
          <p:cNvGrpSpPr/>
          <p:nvPr/>
        </p:nvGrpSpPr>
        <p:grpSpPr>
          <a:xfrm>
            <a:off x="979757" y="2636912"/>
            <a:ext cx="1792043" cy="1296145"/>
            <a:chOff x="979757" y="1988840"/>
            <a:chExt cx="1792043" cy="1296145"/>
          </a:xfrm>
        </p:grpSpPr>
        <p:cxnSp>
          <p:nvCxnSpPr>
            <p:cNvPr id="76" name="Straight Connector 75"/>
            <p:cNvCxnSpPr/>
            <p:nvPr/>
          </p:nvCxnSpPr>
          <p:spPr>
            <a:xfrm rot="5400000">
              <a:off x="345352" y="2650578"/>
              <a:ext cx="1268811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1439316" y="2825426"/>
              <a:ext cx="0" cy="919117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>
              <a:off x="1898875" y="2852936"/>
              <a:ext cx="8829" cy="432048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>
              <a:off x="979758" y="1988840"/>
              <a:ext cx="1792042" cy="27333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 flipV="1">
              <a:off x="1898875" y="2852936"/>
              <a:ext cx="872925" cy="2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2771800" y="1988842"/>
              <a:ext cx="0" cy="864093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oup 106"/>
          <p:cNvGrpSpPr/>
          <p:nvPr/>
        </p:nvGrpSpPr>
        <p:grpSpPr>
          <a:xfrm>
            <a:off x="971600" y="3717032"/>
            <a:ext cx="1800200" cy="1296144"/>
            <a:chOff x="3851920" y="3068960"/>
            <a:chExt cx="1800200" cy="1296144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3851920" y="4077072"/>
              <a:ext cx="1008112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4860032" y="4365104"/>
              <a:ext cx="79208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3851920" y="3356992"/>
              <a:ext cx="1008112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4860032" y="4077072"/>
              <a:ext cx="0" cy="288032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652120" y="3068960"/>
              <a:ext cx="0" cy="1296144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4860032" y="3068960"/>
              <a:ext cx="79208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3851920" y="3356992"/>
              <a:ext cx="0" cy="72008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4860032" y="3068960"/>
              <a:ext cx="0" cy="288032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Rectangle 107"/>
          <p:cNvSpPr/>
          <p:nvPr/>
        </p:nvSpPr>
        <p:spPr>
          <a:xfrm>
            <a:off x="3707904" y="5373216"/>
            <a:ext cx="187220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Self-paced CBT</a:t>
            </a:r>
            <a:endParaRPr lang="bg-BG" dirty="0"/>
          </a:p>
        </p:txBody>
      </p:sp>
      <p:sp>
        <p:nvSpPr>
          <p:cNvPr id="109" name="Rectangle 108"/>
          <p:cNvSpPr/>
          <p:nvPr/>
        </p:nvSpPr>
        <p:spPr>
          <a:xfrm>
            <a:off x="3707904" y="4005064"/>
            <a:ext cx="187220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Blended Learning</a:t>
            </a:r>
            <a:endParaRPr lang="bg-BG" dirty="0"/>
          </a:p>
        </p:txBody>
      </p:sp>
      <p:sp>
        <p:nvSpPr>
          <p:cNvPr id="110" name="Rectangle 109"/>
          <p:cNvSpPr/>
          <p:nvPr/>
        </p:nvSpPr>
        <p:spPr>
          <a:xfrm>
            <a:off x="3707904" y="2708920"/>
            <a:ext cx="187220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eLearning</a:t>
            </a:r>
            <a:endParaRPr lang="bg-BG" dirty="0"/>
          </a:p>
        </p:txBody>
      </p:sp>
      <p:cxnSp>
        <p:nvCxnSpPr>
          <p:cNvPr id="112" name="Straight Arrow Connector 111"/>
          <p:cNvCxnSpPr>
            <a:stCxn id="108" idx="0"/>
            <a:endCxn id="109" idx="2"/>
          </p:cNvCxnSpPr>
          <p:nvPr/>
        </p:nvCxnSpPr>
        <p:spPr>
          <a:xfrm flipV="1">
            <a:off x="4644008" y="4725144"/>
            <a:ext cx="0" cy="64807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109" idx="0"/>
            <a:endCxn id="110" idx="2"/>
          </p:cNvCxnSpPr>
          <p:nvPr/>
        </p:nvCxnSpPr>
        <p:spPr>
          <a:xfrm flipV="1">
            <a:off x="4644008" y="3429000"/>
            <a:ext cx="0" cy="57606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ounded Rectangle 114"/>
          <p:cNvSpPr/>
          <p:nvPr/>
        </p:nvSpPr>
        <p:spPr>
          <a:xfrm>
            <a:off x="6300192" y="5373216"/>
            <a:ext cx="1656184" cy="72008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SCORM 2004</a:t>
            </a:r>
            <a:endParaRPr lang="bg-BG" dirty="0">
              <a:solidFill>
                <a:schemeClr val="tx1"/>
              </a:solidFill>
            </a:endParaRPr>
          </a:p>
        </p:txBody>
      </p:sp>
      <p:sp>
        <p:nvSpPr>
          <p:cNvPr id="116" name="Rounded Rectangle 115"/>
          <p:cNvSpPr/>
          <p:nvPr/>
        </p:nvSpPr>
        <p:spPr>
          <a:xfrm>
            <a:off x="6300192" y="4005064"/>
            <a:ext cx="1656184" cy="72008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CC</a:t>
            </a:r>
            <a:endParaRPr lang="bg-BG" dirty="0">
              <a:solidFill>
                <a:schemeClr val="tx1"/>
              </a:solidFill>
            </a:endParaRPr>
          </a:p>
        </p:txBody>
      </p:sp>
      <p:cxnSp>
        <p:nvCxnSpPr>
          <p:cNvPr id="118" name="Straight Arrow Connector 117"/>
          <p:cNvCxnSpPr>
            <a:stCxn id="115" idx="1"/>
            <a:endCxn id="108" idx="3"/>
          </p:cNvCxnSpPr>
          <p:nvPr/>
        </p:nvCxnSpPr>
        <p:spPr>
          <a:xfrm flipH="1">
            <a:off x="5580112" y="5733256"/>
            <a:ext cx="720080" cy="0"/>
          </a:xfrm>
          <a:prstGeom prst="straightConnector1">
            <a:avLst/>
          </a:prstGeom>
          <a:ln w="25400"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116" idx="1"/>
            <a:endCxn id="109" idx="3"/>
          </p:cNvCxnSpPr>
          <p:nvPr/>
        </p:nvCxnSpPr>
        <p:spPr>
          <a:xfrm flipH="1">
            <a:off x="5580112" y="4365104"/>
            <a:ext cx="720080" cy="0"/>
          </a:xfrm>
          <a:prstGeom prst="straightConnector1">
            <a:avLst/>
          </a:prstGeom>
          <a:ln w="25400"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urved Connector 121"/>
          <p:cNvCxnSpPr>
            <a:stCxn id="115" idx="3"/>
            <a:endCxn id="116" idx="3"/>
          </p:cNvCxnSpPr>
          <p:nvPr/>
        </p:nvCxnSpPr>
        <p:spPr>
          <a:xfrm flipV="1">
            <a:off x="7956376" y="4365104"/>
            <a:ext cx="12700" cy="1368152"/>
          </a:xfrm>
          <a:prstGeom prst="curvedConnector3">
            <a:avLst>
              <a:gd name="adj1" fmla="val 4745458"/>
            </a:avLst>
          </a:prstGeom>
          <a:ln w="25400"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 flipV="1">
            <a:off x="3203848" y="2636912"/>
            <a:ext cx="0" cy="3384376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827584" y="191683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eLearning environment </a:t>
            </a:r>
            <a:endParaRPr lang="bg-BG" b="1" dirty="0"/>
          </a:p>
        </p:txBody>
      </p:sp>
      <p:sp>
        <p:nvSpPr>
          <p:cNvPr id="127" name="TextBox 126"/>
          <p:cNvSpPr txBox="1"/>
          <p:nvPr/>
        </p:nvSpPr>
        <p:spPr>
          <a:xfrm>
            <a:off x="3563888" y="191683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Learning models</a:t>
            </a:r>
            <a:endParaRPr lang="bg-BG" b="1" dirty="0"/>
          </a:p>
        </p:txBody>
      </p:sp>
      <p:sp>
        <p:nvSpPr>
          <p:cNvPr id="128" name="TextBox 127"/>
          <p:cNvSpPr txBox="1"/>
          <p:nvPr/>
        </p:nvSpPr>
        <p:spPr>
          <a:xfrm>
            <a:off x="5940152" y="191683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Standards </a:t>
            </a:r>
            <a:endParaRPr lang="bg-BG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dirty="0" smtClean="0"/>
              <a:t>Why SCORM 2004 (1)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/>
          <a:p>
            <a:r>
              <a:rPr lang="en-US" sz="2800" dirty="0" smtClean="0"/>
              <a:t>Shareable Content Object Reference Model (SCORM)</a:t>
            </a:r>
          </a:p>
          <a:p>
            <a:pPr lvl="1"/>
            <a:r>
              <a:rPr lang="en-US" sz="2400" dirty="0" smtClean="0"/>
              <a:t>Collection of standards and specifications</a:t>
            </a:r>
          </a:p>
          <a:p>
            <a:pPr lvl="1"/>
            <a:r>
              <a:rPr lang="en-US" sz="2400" dirty="0" smtClean="0"/>
              <a:t>Enable learning platforms to find, import and deliver learning content in a standardized way</a:t>
            </a:r>
          </a:p>
          <a:p>
            <a:r>
              <a:rPr lang="en-US" sz="2800" dirty="0" smtClean="0"/>
              <a:t>SCORM specifies how learning objects must be created</a:t>
            </a:r>
          </a:p>
          <a:p>
            <a:pPr lvl="1"/>
            <a:r>
              <a:rPr lang="en-US" sz="2400" dirty="0" smtClean="0"/>
              <a:t>In order to ensure interoperability across different platforms and tools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SE: Computer Science Education and Research Cooperation, Bansko'13</a:t>
            </a:r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0661-9BC5-46B3-95B1-B70749A1C5D3}" type="slidenum">
              <a:rPr lang="bg-BG" smtClean="0"/>
              <a:pPr/>
              <a:t>8</a:t>
            </a:fld>
            <a:endParaRPr lang="bg-BG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dirty="0" smtClean="0"/>
              <a:t>Why SCORM 2004 (2)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Autofit/>
          </a:bodyPr>
          <a:lstStyle/>
          <a:p>
            <a:r>
              <a:rPr lang="en-US" sz="2400" dirty="0" smtClean="0"/>
              <a:t>More specifically, the purpose of SCORM is to create learning objects that are:</a:t>
            </a:r>
          </a:p>
          <a:p>
            <a:pPr lvl="1"/>
            <a:r>
              <a:rPr lang="en-US" sz="2400" dirty="0" smtClean="0"/>
              <a:t> </a:t>
            </a:r>
            <a:r>
              <a:rPr lang="en-US" sz="2400" b="1" dirty="0" smtClean="0"/>
              <a:t>Reusable</a:t>
            </a:r>
            <a:r>
              <a:rPr lang="en-US" sz="2400" dirty="0" smtClean="0"/>
              <a:t>: content must be independent of learning context.</a:t>
            </a:r>
          </a:p>
          <a:p>
            <a:pPr lvl="1"/>
            <a:r>
              <a:rPr lang="en-US" sz="2400" b="1" dirty="0" smtClean="0"/>
              <a:t> Interoperable</a:t>
            </a:r>
            <a:r>
              <a:rPr lang="en-US" sz="2400" dirty="0" smtClean="0"/>
              <a:t>: content will function in different hardware and software configurations.</a:t>
            </a:r>
          </a:p>
          <a:p>
            <a:pPr lvl="1"/>
            <a:r>
              <a:rPr lang="en-US" sz="2400" b="1" dirty="0" smtClean="0"/>
              <a:t> Durable</a:t>
            </a:r>
            <a:r>
              <a:rPr lang="en-US" sz="2400" dirty="0" smtClean="0"/>
              <a:t>: content does not require modification after software systems upgrades or changes.</a:t>
            </a:r>
          </a:p>
          <a:p>
            <a:pPr lvl="1"/>
            <a:r>
              <a:rPr lang="en-US" sz="2400" b="1" dirty="0" smtClean="0"/>
              <a:t> Accessible</a:t>
            </a:r>
            <a:r>
              <a:rPr lang="en-US" sz="2400" dirty="0" smtClean="0"/>
              <a:t>: content can be identified and located when needed.</a:t>
            </a:r>
          </a:p>
          <a:p>
            <a:pPr lvl="1"/>
            <a:r>
              <a:rPr lang="en-US" sz="2400" dirty="0" smtClean="0"/>
              <a:t> </a:t>
            </a:r>
            <a:r>
              <a:rPr lang="en-US" sz="2400" b="1" dirty="0" smtClean="0"/>
              <a:t>Maintainable</a:t>
            </a:r>
            <a:r>
              <a:rPr lang="en-US" sz="2400" dirty="0" smtClean="0"/>
              <a:t>: content can be changed effortlessly, without redesign, reconfiguration or recoding.</a:t>
            </a:r>
          </a:p>
          <a:p>
            <a:pPr lvl="1"/>
            <a:r>
              <a:rPr lang="en-US" sz="2400" dirty="0" smtClean="0"/>
              <a:t> </a:t>
            </a:r>
            <a:r>
              <a:rPr lang="en-US" sz="2400" b="1" dirty="0" smtClean="0"/>
              <a:t>Adaptable</a:t>
            </a:r>
            <a:r>
              <a:rPr lang="en-US" sz="2400" dirty="0" smtClean="0"/>
              <a:t>: able to satisfy different individual and organizational needs</a:t>
            </a:r>
            <a:r>
              <a:rPr lang="en-US" sz="2000" dirty="0" smtClean="0"/>
              <a:t>.</a:t>
            </a:r>
            <a:endParaRPr lang="bg-BG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SE: Computer Science Education and Research Cooperation, Bansko'13</a:t>
            </a:r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0661-9BC5-46B3-95B1-B70749A1C5D3}" type="slidenum">
              <a:rPr lang="bg-BG" smtClean="0"/>
              <a:pPr/>
              <a:t>9</a:t>
            </a:fld>
            <a:endParaRPr lang="bg-BG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1062</TotalTime>
  <Words>1459</Words>
  <Application>Microsoft Office PowerPoint</Application>
  <PresentationFormat>On-screen Show (4:3)</PresentationFormat>
  <Paragraphs>273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Visio</vt:lpstr>
      <vt:lpstr>  MSc in Software Engineering  (DeLC – 10 Years Later)  </vt:lpstr>
      <vt:lpstr>Motivation </vt:lpstr>
      <vt:lpstr>What kind of ITC support?</vt:lpstr>
      <vt:lpstr>2013 </vt:lpstr>
      <vt:lpstr>Current Syllabus </vt:lpstr>
      <vt:lpstr>MSc Goal  </vt:lpstr>
      <vt:lpstr>eLearning Environment (DeLC)</vt:lpstr>
      <vt:lpstr>Why SCORM 2004 (1)</vt:lpstr>
      <vt:lpstr>Why SCORM 2004 (2)</vt:lpstr>
      <vt:lpstr>Why CC (1)</vt:lpstr>
      <vt:lpstr>Why CC (2)</vt:lpstr>
      <vt:lpstr>Backbone Architecture</vt:lpstr>
      <vt:lpstr>Slide 13</vt:lpstr>
      <vt:lpstr>Education Portal Statistics (1)</vt:lpstr>
      <vt:lpstr>Education Portal Statistics (2)</vt:lpstr>
      <vt:lpstr>PhD Theses </vt:lpstr>
      <vt:lpstr>Publications</vt:lpstr>
      <vt:lpstr>Related projects </vt:lpstr>
      <vt:lpstr>Distance Learning </vt:lpstr>
      <vt:lpstr>During and after the 2013 (content)</vt:lpstr>
      <vt:lpstr>Structure of the DL</vt:lpstr>
      <vt:lpstr>During and after the 2013 …(services)</vt:lpstr>
      <vt:lpstr>Lessons learned … so far (1)</vt:lpstr>
      <vt:lpstr>Lessons learned … so far (2)</vt:lpstr>
      <vt:lpstr>Lessons learned … so far (3)</vt:lpstr>
      <vt:lpstr>Lessons learned … so far (4)</vt:lpstr>
      <vt:lpstr> Thank you!</vt:lpstr>
    </vt:vector>
  </TitlesOfParts>
  <Company>University of Plovdiv, FMI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Presentations</dc:title>
  <dc:creator>Stanimir Stoyanov</dc:creator>
  <cp:lastModifiedBy>Stanimir Stoyanov</cp:lastModifiedBy>
  <cp:revision>135</cp:revision>
  <dcterms:created xsi:type="dcterms:W3CDTF">2013-04-09T13:15:48Z</dcterms:created>
  <dcterms:modified xsi:type="dcterms:W3CDTF">2013-08-27T08:45:28Z</dcterms:modified>
</cp:coreProperties>
</file>